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4" r:id="rId12"/>
    <p:sldId id="266" r:id="rId13"/>
    <p:sldId id="267" r:id="rId14"/>
    <p:sldId id="27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42D3A-1A52-489E-A6B2-2243556FAB07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DE0DD-B0C4-4055-B040-8327C031F3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202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DE0DD-B0C4-4055-B040-8327C031F34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44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64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6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2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835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6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92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534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99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47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65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96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8E33D-047C-4FCD-B869-98B555197F71}" type="datetimeFigureOut">
              <a:rPr lang="en-GB" smtClean="0"/>
              <a:t>05/05/2016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ADCE3-6BC1-48FC-B10A-8AA29857EF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12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.gif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r="1158"/>
          <a:stretch/>
        </p:blipFill>
        <p:spPr>
          <a:xfrm>
            <a:off x="24583" y="8508"/>
            <a:ext cx="9119417" cy="68494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83" y="2492896"/>
            <a:ext cx="2912215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First Impressions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73460" y="5908447"/>
            <a:ext cx="1638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Schools and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Colleges</a:t>
            </a:r>
          </a:p>
          <a:p>
            <a:pPr eaLnBrk="1" hangingPunct="1"/>
            <a:r>
              <a:rPr lang="en-GB" dirty="0">
                <a:solidFill>
                  <a:schemeClr val="bg1"/>
                </a:solidFill>
                <a:latin typeface="Trebuchet MS" pitchFamily="34" charset="0"/>
              </a:rPr>
              <a:t>Unit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1" y="5949280"/>
            <a:ext cx="785063" cy="88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210132">
            <a:off x="946337" y="554858"/>
            <a:ext cx="5328592" cy="1723336"/>
            <a:chOff x="995881" y="1312752"/>
            <a:chExt cx="3678646" cy="1430448"/>
          </a:xfrm>
        </p:grpSpPr>
        <p:sp>
          <p:nvSpPr>
            <p:cNvPr id="3" name="Freeform 2"/>
            <p:cNvSpPr/>
            <p:nvPr/>
          </p:nvSpPr>
          <p:spPr>
            <a:xfrm>
              <a:off x="995881" y="1312752"/>
              <a:ext cx="3530852" cy="1430448"/>
            </a:xfrm>
            <a:custGeom>
              <a:avLst/>
              <a:gdLst>
                <a:gd name="connsiteX0" fmla="*/ 0 w 3530852"/>
                <a:gd name="connsiteY0" fmla="*/ 1430448 h 1430448"/>
                <a:gd name="connsiteX1" fmla="*/ 923454 w 3530852"/>
                <a:gd name="connsiteY1" fmla="*/ 280658 h 1430448"/>
                <a:gd name="connsiteX2" fmla="*/ 1602464 w 3530852"/>
                <a:gd name="connsiteY2" fmla="*/ 90535 h 1430448"/>
                <a:gd name="connsiteX3" fmla="*/ 2308634 w 3530852"/>
                <a:gd name="connsiteY3" fmla="*/ 362139 h 1430448"/>
                <a:gd name="connsiteX4" fmla="*/ 2924269 w 3530852"/>
                <a:gd name="connsiteY4" fmla="*/ 425513 h 1430448"/>
                <a:gd name="connsiteX5" fmla="*/ 3322622 w 3530852"/>
                <a:gd name="connsiteY5" fmla="*/ 226337 h 1430448"/>
                <a:gd name="connsiteX6" fmla="*/ 3530852 w 3530852"/>
                <a:gd name="connsiteY6" fmla="*/ 0 h 1430448"/>
                <a:gd name="connsiteX7" fmla="*/ 3530852 w 3530852"/>
                <a:gd name="connsiteY7" fmla="*/ 0 h 143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30852" h="1430448">
                  <a:moveTo>
                    <a:pt x="0" y="1430448"/>
                  </a:moveTo>
                  <a:cubicBezTo>
                    <a:pt x="328188" y="967212"/>
                    <a:pt x="656377" y="503977"/>
                    <a:pt x="923454" y="280658"/>
                  </a:cubicBezTo>
                  <a:cubicBezTo>
                    <a:pt x="1190531" y="57339"/>
                    <a:pt x="1371601" y="76955"/>
                    <a:pt x="1602464" y="90535"/>
                  </a:cubicBezTo>
                  <a:cubicBezTo>
                    <a:pt x="1833327" y="104115"/>
                    <a:pt x="2088333" y="306309"/>
                    <a:pt x="2308634" y="362139"/>
                  </a:cubicBezTo>
                  <a:cubicBezTo>
                    <a:pt x="2528935" y="417969"/>
                    <a:pt x="2755271" y="448147"/>
                    <a:pt x="2924269" y="425513"/>
                  </a:cubicBezTo>
                  <a:cubicBezTo>
                    <a:pt x="3093267" y="402879"/>
                    <a:pt x="3221525" y="297256"/>
                    <a:pt x="3322622" y="226337"/>
                  </a:cubicBezTo>
                  <a:cubicBezTo>
                    <a:pt x="3423719" y="155418"/>
                    <a:pt x="3530852" y="0"/>
                    <a:pt x="3530852" y="0"/>
                  </a:cubicBezTo>
                  <a:lnTo>
                    <a:pt x="3530852" y="0"/>
                  </a:lnTo>
                </a:path>
              </a:pathLst>
            </a:custGeom>
            <a:ln w="2540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 flipV="1">
              <a:off x="4067944" y="1700808"/>
              <a:ext cx="606583" cy="425513"/>
            </a:xfrm>
            <a:custGeom>
              <a:avLst/>
              <a:gdLst>
                <a:gd name="connsiteX0" fmla="*/ 0 w 3530852"/>
                <a:gd name="connsiteY0" fmla="*/ 1430448 h 1430448"/>
                <a:gd name="connsiteX1" fmla="*/ 923454 w 3530852"/>
                <a:gd name="connsiteY1" fmla="*/ 280658 h 1430448"/>
                <a:gd name="connsiteX2" fmla="*/ 1602464 w 3530852"/>
                <a:gd name="connsiteY2" fmla="*/ 90535 h 1430448"/>
                <a:gd name="connsiteX3" fmla="*/ 2308634 w 3530852"/>
                <a:gd name="connsiteY3" fmla="*/ 362139 h 1430448"/>
                <a:gd name="connsiteX4" fmla="*/ 2924269 w 3530852"/>
                <a:gd name="connsiteY4" fmla="*/ 425513 h 1430448"/>
                <a:gd name="connsiteX5" fmla="*/ 3322622 w 3530852"/>
                <a:gd name="connsiteY5" fmla="*/ 226337 h 1430448"/>
                <a:gd name="connsiteX6" fmla="*/ 3530852 w 3530852"/>
                <a:gd name="connsiteY6" fmla="*/ 0 h 1430448"/>
                <a:gd name="connsiteX7" fmla="*/ 3530852 w 3530852"/>
                <a:gd name="connsiteY7" fmla="*/ 0 h 1430448"/>
                <a:gd name="connsiteX0" fmla="*/ 0 w 2607398"/>
                <a:gd name="connsiteY0" fmla="*/ 280658 h 433080"/>
                <a:gd name="connsiteX1" fmla="*/ 679010 w 2607398"/>
                <a:gd name="connsiteY1" fmla="*/ 90535 h 433080"/>
                <a:gd name="connsiteX2" fmla="*/ 1385180 w 2607398"/>
                <a:gd name="connsiteY2" fmla="*/ 362139 h 433080"/>
                <a:gd name="connsiteX3" fmla="*/ 2000815 w 2607398"/>
                <a:gd name="connsiteY3" fmla="*/ 425513 h 433080"/>
                <a:gd name="connsiteX4" fmla="*/ 2399168 w 2607398"/>
                <a:gd name="connsiteY4" fmla="*/ 226337 h 433080"/>
                <a:gd name="connsiteX5" fmla="*/ 2607398 w 2607398"/>
                <a:gd name="connsiteY5" fmla="*/ 0 h 433080"/>
                <a:gd name="connsiteX6" fmla="*/ 2607398 w 2607398"/>
                <a:gd name="connsiteY6" fmla="*/ 0 h 433080"/>
                <a:gd name="connsiteX0" fmla="*/ 0 w 1928388"/>
                <a:gd name="connsiteY0" fmla="*/ 90535 h 433080"/>
                <a:gd name="connsiteX1" fmla="*/ 706170 w 1928388"/>
                <a:gd name="connsiteY1" fmla="*/ 362139 h 433080"/>
                <a:gd name="connsiteX2" fmla="*/ 1321805 w 1928388"/>
                <a:gd name="connsiteY2" fmla="*/ 425513 h 433080"/>
                <a:gd name="connsiteX3" fmla="*/ 1720158 w 1928388"/>
                <a:gd name="connsiteY3" fmla="*/ 226337 h 433080"/>
                <a:gd name="connsiteX4" fmla="*/ 1928388 w 1928388"/>
                <a:gd name="connsiteY4" fmla="*/ 0 h 433080"/>
                <a:gd name="connsiteX5" fmla="*/ 1928388 w 1928388"/>
                <a:gd name="connsiteY5" fmla="*/ 0 h 433080"/>
                <a:gd name="connsiteX0" fmla="*/ 0 w 1937441"/>
                <a:gd name="connsiteY0" fmla="*/ 90535 h 433080"/>
                <a:gd name="connsiteX1" fmla="*/ 715223 w 1937441"/>
                <a:gd name="connsiteY1" fmla="*/ 362139 h 433080"/>
                <a:gd name="connsiteX2" fmla="*/ 1330858 w 1937441"/>
                <a:gd name="connsiteY2" fmla="*/ 425513 h 433080"/>
                <a:gd name="connsiteX3" fmla="*/ 1729211 w 1937441"/>
                <a:gd name="connsiteY3" fmla="*/ 226337 h 433080"/>
                <a:gd name="connsiteX4" fmla="*/ 1937441 w 1937441"/>
                <a:gd name="connsiteY4" fmla="*/ 0 h 433080"/>
                <a:gd name="connsiteX5" fmla="*/ 1937441 w 1937441"/>
                <a:gd name="connsiteY5" fmla="*/ 0 h 433080"/>
                <a:gd name="connsiteX0" fmla="*/ 0 w 1937441"/>
                <a:gd name="connsiteY0" fmla="*/ 90535 h 433080"/>
                <a:gd name="connsiteX1" fmla="*/ 715223 w 1937441"/>
                <a:gd name="connsiteY1" fmla="*/ 362139 h 433080"/>
                <a:gd name="connsiteX2" fmla="*/ 1330858 w 1937441"/>
                <a:gd name="connsiteY2" fmla="*/ 425513 h 433080"/>
                <a:gd name="connsiteX3" fmla="*/ 1729211 w 1937441"/>
                <a:gd name="connsiteY3" fmla="*/ 226337 h 433080"/>
                <a:gd name="connsiteX4" fmla="*/ 1937441 w 1937441"/>
                <a:gd name="connsiteY4" fmla="*/ 0 h 433080"/>
                <a:gd name="connsiteX5" fmla="*/ 1937441 w 1937441"/>
                <a:gd name="connsiteY5" fmla="*/ 0 h 433080"/>
                <a:gd name="connsiteX0" fmla="*/ 0 w 1937441"/>
                <a:gd name="connsiteY0" fmla="*/ 90535 h 433080"/>
                <a:gd name="connsiteX1" fmla="*/ 715223 w 1937441"/>
                <a:gd name="connsiteY1" fmla="*/ 362139 h 433080"/>
                <a:gd name="connsiteX2" fmla="*/ 1330858 w 1937441"/>
                <a:gd name="connsiteY2" fmla="*/ 425513 h 433080"/>
                <a:gd name="connsiteX3" fmla="*/ 1729211 w 1937441"/>
                <a:gd name="connsiteY3" fmla="*/ 226337 h 433080"/>
                <a:gd name="connsiteX4" fmla="*/ 1937441 w 1937441"/>
                <a:gd name="connsiteY4" fmla="*/ 0 h 433080"/>
                <a:gd name="connsiteX5" fmla="*/ 1937441 w 1937441"/>
                <a:gd name="connsiteY5" fmla="*/ 0 h 433080"/>
                <a:gd name="connsiteX0" fmla="*/ 0 w 1222218"/>
                <a:gd name="connsiteY0" fmla="*/ 362139 h 433080"/>
                <a:gd name="connsiteX1" fmla="*/ 615635 w 1222218"/>
                <a:gd name="connsiteY1" fmla="*/ 425513 h 433080"/>
                <a:gd name="connsiteX2" fmla="*/ 1013988 w 1222218"/>
                <a:gd name="connsiteY2" fmla="*/ 226337 h 433080"/>
                <a:gd name="connsiteX3" fmla="*/ 1222218 w 1222218"/>
                <a:gd name="connsiteY3" fmla="*/ 0 h 433080"/>
                <a:gd name="connsiteX4" fmla="*/ 1222218 w 1222218"/>
                <a:gd name="connsiteY4" fmla="*/ 0 h 433080"/>
                <a:gd name="connsiteX0" fmla="*/ 0 w 606583"/>
                <a:gd name="connsiteY0" fmla="*/ 425513 h 425513"/>
                <a:gd name="connsiteX1" fmla="*/ 398353 w 606583"/>
                <a:gd name="connsiteY1" fmla="*/ 226337 h 425513"/>
                <a:gd name="connsiteX2" fmla="*/ 606583 w 606583"/>
                <a:gd name="connsiteY2" fmla="*/ 0 h 425513"/>
                <a:gd name="connsiteX3" fmla="*/ 606583 w 606583"/>
                <a:gd name="connsiteY3" fmla="*/ 0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583" h="425513">
                  <a:moveTo>
                    <a:pt x="0" y="425513"/>
                  </a:moveTo>
                  <a:cubicBezTo>
                    <a:pt x="168998" y="402879"/>
                    <a:pt x="297256" y="297256"/>
                    <a:pt x="398353" y="226337"/>
                  </a:cubicBezTo>
                  <a:cubicBezTo>
                    <a:pt x="499450" y="155418"/>
                    <a:pt x="606583" y="0"/>
                    <a:pt x="606583" y="0"/>
                  </a:cubicBezTo>
                  <a:lnTo>
                    <a:pt x="606583" y="0"/>
                  </a:lnTo>
                </a:path>
              </a:pathLst>
            </a:custGeom>
            <a:ln w="2540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20319" y="1557973"/>
            <a:ext cx="5468845" cy="2790771"/>
            <a:chOff x="1109582" y="1666092"/>
            <a:chExt cx="5468845" cy="2790771"/>
          </a:xfrm>
        </p:grpSpPr>
        <p:sp>
          <p:nvSpPr>
            <p:cNvPr id="10" name="Freeform 9"/>
            <p:cNvSpPr/>
            <p:nvPr/>
          </p:nvSpPr>
          <p:spPr>
            <a:xfrm>
              <a:off x="1358544" y="1666092"/>
              <a:ext cx="5219883" cy="2470989"/>
            </a:xfrm>
            <a:custGeom>
              <a:avLst/>
              <a:gdLst>
                <a:gd name="connsiteX0" fmla="*/ 4888345 w 5219883"/>
                <a:gd name="connsiteY0" fmla="*/ 0 h 2470989"/>
                <a:gd name="connsiteX1" fmla="*/ 5024147 w 5219883"/>
                <a:gd name="connsiteY1" fmla="*/ 1158843 h 2470989"/>
                <a:gd name="connsiteX2" fmla="*/ 2570658 w 5219883"/>
                <a:gd name="connsiteY2" fmla="*/ 2399168 h 2470989"/>
                <a:gd name="connsiteX3" fmla="*/ 615109 w 5219883"/>
                <a:gd name="connsiteY3" fmla="*/ 2236206 h 2470989"/>
                <a:gd name="connsiteX4" fmla="*/ 62848 w 5219883"/>
                <a:gd name="connsiteY4" fmla="*/ 1520982 h 2470989"/>
                <a:gd name="connsiteX5" fmla="*/ 35688 w 5219883"/>
                <a:gd name="connsiteY5" fmla="*/ 1484768 h 24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9883" h="2470989">
                  <a:moveTo>
                    <a:pt x="4888345" y="0"/>
                  </a:moveTo>
                  <a:cubicBezTo>
                    <a:pt x="5149386" y="379491"/>
                    <a:pt x="5410428" y="758982"/>
                    <a:pt x="5024147" y="1158843"/>
                  </a:cubicBezTo>
                  <a:cubicBezTo>
                    <a:pt x="4637866" y="1558704"/>
                    <a:pt x="3305498" y="2219607"/>
                    <a:pt x="2570658" y="2399168"/>
                  </a:cubicBezTo>
                  <a:cubicBezTo>
                    <a:pt x="1835818" y="2578729"/>
                    <a:pt x="1033077" y="2382570"/>
                    <a:pt x="615109" y="2236206"/>
                  </a:cubicBezTo>
                  <a:cubicBezTo>
                    <a:pt x="197141" y="2089842"/>
                    <a:pt x="159418" y="1646222"/>
                    <a:pt x="62848" y="1520982"/>
                  </a:cubicBezTo>
                  <a:cubicBezTo>
                    <a:pt x="-33722" y="1395742"/>
                    <a:pt x="983" y="1440255"/>
                    <a:pt x="35688" y="1484768"/>
                  </a:cubicBezTo>
                </a:path>
              </a:pathLst>
            </a:custGeom>
            <a:noFill/>
            <a:ln w="2540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 rot="17791062" flipV="1">
              <a:off x="1055849" y="3735088"/>
              <a:ext cx="775508" cy="668042"/>
            </a:xfrm>
            <a:custGeom>
              <a:avLst/>
              <a:gdLst>
                <a:gd name="connsiteX0" fmla="*/ 0 w 3530852"/>
                <a:gd name="connsiteY0" fmla="*/ 1430448 h 1430448"/>
                <a:gd name="connsiteX1" fmla="*/ 923454 w 3530852"/>
                <a:gd name="connsiteY1" fmla="*/ 280658 h 1430448"/>
                <a:gd name="connsiteX2" fmla="*/ 1602464 w 3530852"/>
                <a:gd name="connsiteY2" fmla="*/ 90535 h 1430448"/>
                <a:gd name="connsiteX3" fmla="*/ 2308634 w 3530852"/>
                <a:gd name="connsiteY3" fmla="*/ 362139 h 1430448"/>
                <a:gd name="connsiteX4" fmla="*/ 2924269 w 3530852"/>
                <a:gd name="connsiteY4" fmla="*/ 425513 h 1430448"/>
                <a:gd name="connsiteX5" fmla="*/ 3322622 w 3530852"/>
                <a:gd name="connsiteY5" fmla="*/ 226337 h 1430448"/>
                <a:gd name="connsiteX6" fmla="*/ 3530852 w 3530852"/>
                <a:gd name="connsiteY6" fmla="*/ 0 h 1430448"/>
                <a:gd name="connsiteX7" fmla="*/ 3530852 w 3530852"/>
                <a:gd name="connsiteY7" fmla="*/ 0 h 1430448"/>
                <a:gd name="connsiteX0" fmla="*/ 0 w 2607398"/>
                <a:gd name="connsiteY0" fmla="*/ 280658 h 433080"/>
                <a:gd name="connsiteX1" fmla="*/ 679010 w 2607398"/>
                <a:gd name="connsiteY1" fmla="*/ 90535 h 433080"/>
                <a:gd name="connsiteX2" fmla="*/ 1385180 w 2607398"/>
                <a:gd name="connsiteY2" fmla="*/ 362139 h 433080"/>
                <a:gd name="connsiteX3" fmla="*/ 2000815 w 2607398"/>
                <a:gd name="connsiteY3" fmla="*/ 425513 h 433080"/>
                <a:gd name="connsiteX4" fmla="*/ 2399168 w 2607398"/>
                <a:gd name="connsiteY4" fmla="*/ 226337 h 433080"/>
                <a:gd name="connsiteX5" fmla="*/ 2607398 w 2607398"/>
                <a:gd name="connsiteY5" fmla="*/ 0 h 433080"/>
                <a:gd name="connsiteX6" fmla="*/ 2607398 w 2607398"/>
                <a:gd name="connsiteY6" fmla="*/ 0 h 433080"/>
                <a:gd name="connsiteX0" fmla="*/ 0 w 1928388"/>
                <a:gd name="connsiteY0" fmla="*/ 90535 h 433080"/>
                <a:gd name="connsiteX1" fmla="*/ 706170 w 1928388"/>
                <a:gd name="connsiteY1" fmla="*/ 362139 h 433080"/>
                <a:gd name="connsiteX2" fmla="*/ 1321805 w 1928388"/>
                <a:gd name="connsiteY2" fmla="*/ 425513 h 433080"/>
                <a:gd name="connsiteX3" fmla="*/ 1720158 w 1928388"/>
                <a:gd name="connsiteY3" fmla="*/ 226337 h 433080"/>
                <a:gd name="connsiteX4" fmla="*/ 1928388 w 1928388"/>
                <a:gd name="connsiteY4" fmla="*/ 0 h 433080"/>
                <a:gd name="connsiteX5" fmla="*/ 1928388 w 1928388"/>
                <a:gd name="connsiteY5" fmla="*/ 0 h 433080"/>
                <a:gd name="connsiteX0" fmla="*/ 0 w 1937441"/>
                <a:gd name="connsiteY0" fmla="*/ 90535 h 433080"/>
                <a:gd name="connsiteX1" fmla="*/ 715223 w 1937441"/>
                <a:gd name="connsiteY1" fmla="*/ 362139 h 433080"/>
                <a:gd name="connsiteX2" fmla="*/ 1330858 w 1937441"/>
                <a:gd name="connsiteY2" fmla="*/ 425513 h 433080"/>
                <a:gd name="connsiteX3" fmla="*/ 1729211 w 1937441"/>
                <a:gd name="connsiteY3" fmla="*/ 226337 h 433080"/>
                <a:gd name="connsiteX4" fmla="*/ 1937441 w 1937441"/>
                <a:gd name="connsiteY4" fmla="*/ 0 h 433080"/>
                <a:gd name="connsiteX5" fmla="*/ 1937441 w 1937441"/>
                <a:gd name="connsiteY5" fmla="*/ 0 h 433080"/>
                <a:gd name="connsiteX0" fmla="*/ 0 w 1937441"/>
                <a:gd name="connsiteY0" fmla="*/ 90535 h 433080"/>
                <a:gd name="connsiteX1" fmla="*/ 715223 w 1937441"/>
                <a:gd name="connsiteY1" fmla="*/ 362139 h 433080"/>
                <a:gd name="connsiteX2" fmla="*/ 1330858 w 1937441"/>
                <a:gd name="connsiteY2" fmla="*/ 425513 h 433080"/>
                <a:gd name="connsiteX3" fmla="*/ 1729211 w 1937441"/>
                <a:gd name="connsiteY3" fmla="*/ 226337 h 433080"/>
                <a:gd name="connsiteX4" fmla="*/ 1937441 w 1937441"/>
                <a:gd name="connsiteY4" fmla="*/ 0 h 433080"/>
                <a:gd name="connsiteX5" fmla="*/ 1937441 w 1937441"/>
                <a:gd name="connsiteY5" fmla="*/ 0 h 433080"/>
                <a:gd name="connsiteX0" fmla="*/ 0 w 1937441"/>
                <a:gd name="connsiteY0" fmla="*/ 90535 h 433080"/>
                <a:gd name="connsiteX1" fmla="*/ 715223 w 1937441"/>
                <a:gd name="connsiteY1" fmla="*/ 362139 h 433080"/>
                <a:gd name="connsiteX2" fmla="*/ 1330858 w 1937441"/>
                <a:gd name="connsiteY2" fmla="*/ 425513 h 433080"/>
                <a:gd name="connsiteX3" fmla="*/ 1729211 w 1937441"/>
                <a:gd name="connsiteY3" fmla="*/ 226337 h 433080"/>
                <a:gd name="connsiteX4" fmla="*/ 1937441 w 1937441"/>
                <a:gd name="connsiteY4" fmla="*/ 0 h 433080"/>
                <a:gd name="connsiteX5" fmla="*/ 1937441 w 1937441"/>
                <a:gd name="connsiteY5" fmla="*/ 0 h 433080"/>
                <a:gd name="connsiteX0" fmla="*/ 0 w 1222218"/>
                <a:gd name="connsiteY0" fmla="*/ 362139 h 433080"/>
                <a:gd name="connsiteX1" fmla="*/ 615635 w 1222218"/>
                <a:gd name="connsiteY1" fmla="*/ 425513 h 433080"/>
                <a:gd name="connsiteX2" fmla="*/ 1013988 w 1222218"/>
                <a:gd name="connsiteY2" fmla="*/ 226337 h 433080"/>
                <a:gd name="connsiteX3" fmla="*/ 1222218 w 1222218"/>
                <a:gd name="connsiteY3" fmla="*/ 0 h 433080"/>
                <a:gd name="connsiteX4" fmla="*/ 1222218 w 1222218"/>
                <a:gd name="connsiteY4" fmla="*/ 0 h 433080"/>
                <a:gd name="connsiteX0" fmla="*/ 0 w 606583"/>
                <a:gd name="connsiteY0" fmla="*/ 425513 h 425513"/>
                <a:gd name="connsiteX1" fmla="*/ 398353 w 606583"/>
                <a:gd name="connsiteY1" fmla="*/ 226337 h 425513"/>
                <a:gd name="connsiteX2" fmla="*/ 606583 w 606583"/>
                <a:gd name="connsiteY2" fmla="*/ 0 h 425513"/>
                <a:gd name="connsiteX3" fmla="*/ 606583 w 606583"/>
                <a:gd name="connsiteY3" fmla="*/ 0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583" h="425513">
                  <a:moveTo>
                    <a:pt x="0" y="425513"/>
                  </a:moveTo>
                  <a:cubicBezTo>
                    <a:pt x="168998" y="402879"/>
                    <a:pt x="297256" y="297256"/>
                    <a:pt x="398353" y="226337"/>
                  </a:cubicBezTo>
                  <a:cubicBezTo>
                    <a:pt x="499450" y="155418"/>
                    <a:pt x="606583" y="0"/>
                    <a:pt x="606583" y="0"/>
                  </a:cubicBezTo>
                  <a:lnTo>
                    <a:pt x="606583" y="0"/>
                  </a:lnTo>
                </a:path>
              </a:pathLst>
            </a:custGeom>
            <a:ln w="2540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83568" y="3542285"/>
            <a:ext cx="7191512" cy="2777784"/>
            <a:chOff x="764864" y="3581724"/>
            <a:chExt cx="7191512" cy="2998185"/>
          </a:xfrm>
        </p:grpSpPr>
        <p:sp>
          <p:nvSpPr>
            <p:cNvPr id="9" name="Freeform 8"/>
            <p:cNvSpPr/>
            <p:nvPr/>
          </p:nvSpPr>
          <p:spPr>
            <a:xfrm flipV="1">
              <a:off x="6876256" y="4437111"/>
              <a:ext cx="1080120" cy="576064"/>
            </a:xfrm>
            <a:custGeom>
              <a:avLst/>
              <a:gdLst>
                <a:gd name="connsiteX0" fmla="*/ 0 w 3530852"/>
                <a:gd name="connsiteY0" fmla="*/ 1430448 h 1430448"/>
                <a:gd name="connsiteX1" fmla="*/ 923454 w 3530852"/>
                <a:gd name="connsiteY1" fmla="*/ 280658 h 1430448"/>
                <a:gd name="connsiteX2" fmla="*/ 1602464 w 3530852"/>
                <a:gd name="connsiteY2" fmla="*/ 90535 h 1430448"/>
                <a:gd name="connsiteX3" fmla="*/ 2308634 w 3530852"/>
                <a:gd name="connsiteY3" fmla="*/ 362139 h 1430448"/>
                <a:gd name="connsiteX4" fmla="*/ 2924269 w 3530852"/>
                <a:gd name="connsiteY4" fmla="*/ 425513 h 1430448"/>
                <a:gd name="connsiteX5" fmla="*/ 3322622 w 3530852"/>
                <a:gd name="connsiteY5" fmla="*/ 226337 h 1430448"/>
                <a:gd name="connsiteX6" fmla="*/ 3530852 w 3530852"/>
                <a:gd name="connsiteY6" fmla="*/ 0 h 1430448"/>
                <a:gd name="connsiteX7" fmla="*/ 3530852 w 3530852"/>
                <a:gd name="connsiteY7" fmla="*/ 0 h 1430448"/>
                <a:gd name="connsiteX0" fmla="*/ 0 w 2607398"/>
                <a:gd name="connsiteY0" fmla="*/ 280658 h 433080"/>
                <a:gd name="connsiteX1" fmla="*/ 679010 w 2607398"/>
                <a:gd name="connsiteY1" fmla="*/ 90535 h 433080"/>
                <a:gd name="connsiteX2" fmla="*/ 1385180 w 2607398"/>
                <a:gd name="connsiteY2" fmla="*/ 362139 h 433080"/>
                <a:gd name="connsiteX3" fmla="*/ 2000815 w 2607398"/>
                <a:gd name="connsiteY3" fmla="*/ 425513 h 433080"/>
                <a:gd name="connsiteX4" fmla="*/ 2399168 w 2607398"/>
                <a:gd name="connsiteY4" fmla="*/ 226337 h 433080"/>
                <a:gd name="connsiteX5" fmla="*/ 2607398 w 2607398"/>
                <a:gd name="connsiteY5" fmla="*/ 0 h 433080"/>
                <a:gd name="connsiteX6" fmla="*/ 2607398 w 2607398"/>
                <a:gd name="connsiteY6" fmla="*/ 0 h 433080"/>
                <a:gd name="connsiteX0" fmla="*/ 0 w 1928388"/>
                <a:gd name="connsiteY0" fmla="*/ 90535 h 433080"/>
                <a:gd name="connsiteX1" fmla="*/ 706170 w 1928388"/>
                <a:gd name="connsiteY1" fmla="*/ 362139 h 433080"/>
                <a:gd name="connsiteX2" fmla="*/ 1321805 w 1928388"/>
                <a:gd name="connsiteY2" fmla="*/ 425513 h 433080"/>
                <a:gd name="connsiteX3" fmla="*/ 1720158 w 1928388"/>
                <a:gd name="connsiteY3" fmla="*/ 226337 h 433080"/>
                <a:gd name="connsiteX4" fmla="*/ 1928388 w 1928388"/>
                <a:gd name="connsiteY4" fmla="*/ 0 h 433080"/>
                <a:gd name="connsiteX5" fmla="*/ 1928388 w 1928388"/>
                <a:gd name="connsiteY5" fmla="*/ 0 h 433080"/>
                <a:gd name="connsiteX0" fmla="*/ 0 w 1937441"/>
                <a:gd name="connsiteY0" fmla="*/ 90535 h 433080"/>
                <a:gd name="connsiteX1" fmla="*/ 715223 w 1937441"/>
                <a:gd name="connsiteY1" fmla="*/ 362139 h 433080"/>
                <a:gd name="connsiteX2" fmla="*/ 1330858 w 1937441"/>
                <a:gd name="connsiteY2" fmla="*/ 425513 h 433080"/>
                <a:gd name="connsiteX3" fmla="*/ 1729211 w 1937441"/>
                <a:gd name="connsiteY3" fmla="*/ 226337 h 433080"/>
                <a:gd name="connsiteX4" fmla="*/ 1937441 w 1937441"/>
                <a:gd name="connsiteY4" fmla="*/ 0 h 433080"/>
                <a:gd name="connsiteX5" fmla="*/ 1937441 w 1937441"/>
                <a:gd name="connsiteY5" fmla="*/ 0 h 433080"/>
                <a:gd name="connsiteX0" fmla="*/ 0 w 1937441"/>
                <a:gd name="connsiteY0" fmla="*/ 90535 h 433080"/>
                <a:gd name="connsiteX1" fmla="*/ 715223 w 1937441"/>
                <a:gd name="connsiteY1" fmla="*/ 362139 h 433080"/>
                <a:gd name="connsiteX2" fmla="*/ 1330858 w 1937441"/>
                <a:gd name="connsiteY2" fmla="*/ 425513 h 433080"/>
                <a:gd name="connsiteX3" fmla="*/ 1729211 w 1937441"/>
                <a:gd name="connsiteY3" fmla="*/ 226337 h 433080"/>
                <a:gd name="connsiteX4" fmla="*/ 1937441 w 1937441"/>
                <a:gd name="connsiteY4" fmla="*/ 0 h 433080"/>
                <a:gd name="connsiteX5" fmla="*/ 1937441 w 1937441"/>
                <a:gd name="connsiteY5" fmla="*/ 0 h 433080"/>
                <a:gd name="connsiteX0" fmla="*/ 0 w 1937441"/>
                <a:gd name="connsiteY0" fmla="*/ 90535 h 433080"/>
                <a:gd name="connsiteX1" fmla="*/ 715223 w 1937441"/>
                <a:gd name="connsiteY1" fmla="*/ 362139 h 433080"/>
                <a:gd name="connsiteX2" fmla="*/ 1330858 w 1937441"/>
                <a:gd name="connsiteY2" fmla="*/ 425513 h 433080"/>
                <a:gd name="connsiteX3" fmla="*/ 1729211 w 1937441"/>
                <a:gd name="connsiteY3" fmla="*/ 226337 h 433080"/>
                <a:gd name="connsiteX4" fmla="*/ 1937441 w 1937441"/>
                <a:gd name="connsiteY4" fmla="*/ 0 h 433080"/>
                <a:gd name="connsiteX5" fmla="*/ 1937441 w 1937441"/>
                <a:gd name="connsiteY5" fmla="*/ 0 h 433080"/>
                <a:gd name="connsiteX0" fmla="*/ 0 w 1222218"/>
                <a:gd name="connsiteY0" fmla="*/ 362139 h 433080"/>
                <a:gd name="connsiteX1" fmla="*/ 615635 w 1222218"/>
                <a:gd name="connsiteY1" fmla="*/ 425513 h 433080"/>
                <a:gd name="connsiteX2" fmla="*/ 1013988 w 1222218"/>
                <a:gd name="connsiteY2" fmla="*/ 226337 h 433080"/>
                <a:gd name="connsiteX3" fmla="*/ 1222218 w 1222218"/>
                <a:gd name="connsiteY3" fmla="*/ 0 h 433080"/>
                <a:gd name="connsiteX4" fmla="*/ 1222218 w 1222218"/>
                <a:gd name="connsiteY4" fmla="*/ 0 h 433080"/>
                <a:gd name="connsiteX0" fmla="*/ 0 w 606583"/>
                <a:gd name="connsiteY0" fmla="*/ 425513 h 425513"/>
                <a:gd name="connsiteX1" fmla="*/ 398353 w 606583"/>
                <a:gd name="connsiteY1" fmla="*/ 226337 h 425513"/>
                <a:gd name="connsiteX2" fmla="*/ 606583 w 606583"/>
                <a:gd name="connsiteY2" fmla="*/ 0 h 425513"/>
                <a:gd name="connsiteX3" fmla="*/ 606583 w 606583"/>
                <a:gd name="connsiteY3" fmla="*/ 0 h 42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583" h="425513">
                  <a:moveTo>
                    <a:pt x="0" y="425513"/>
                  </a:moveTo>
                  <a:cubicBezTo>
                    <a:pt x="168998" y="402879"/>
                    <a:pt x="297256" y="297256"/>
                    <a:pt x="398353" y="226337"/>
                  </a:cubicBezTo>
                  <a:cubicBezTo>
                    <a:pt x="499450" y="155418"/>
                    <a:pt x="606583" y="0"/>
                    <a:pt x="606583" y="0"/>
                  </a:cubicBezTo>
                  <a:lnTo>
                    <a:pt x="606583" y="0"/>
                  </a:lnTo>
                </a:path>
              </a:pathLst>
            </a:custGeom>
            <a:ln w="2540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64864" y="3581724"/>
              <a:ext cx="6323954" cy="2998185"/>
            </a:xfrm>
            <a:custGeom>
              <a:avLst/>
              <a:gdLst>
                <a:gd name="connsiteX0" fmla="*/ 249079 w 6323954"/>
                <a:gd name="connsiteY0" fmla="*/ 606582 h 2998185"/>
                <a:gd name="connsiteX1" fmla="*/ 40849 w 6323954"/>
                <a:gd name="connsiteY1" fmla="*/ 2046083 h 2998185"/>
                <a:gd name="connsiteX2" fmla="*/ 964303 w 6323954"/>
                <a:gd name="connsiteY2" fmla="*/ 2969536 h 2998185"/>
                <a:gd name="connsiteX3" fmla="*/ 3870465 w 6323954"/>
                <a:gd name="connsiteY3" fmla="*/ 2679825 h 2998185"/>
                <a:gd name="connsiteX4" fmla="*/ 5617784 w 6323954"/>
                <a:gd name="connsiteY4" fmla="*/ 1837853 h 2998185"/>
                <a:gd name="connsiteX5" fmla="*/ 6323954 w 6323954"/>
                <a:gd name="connsiteY5" fmla="*/ 0 h 2998185"/>
                <a:gd name="connsiteX6" fmla="*/ 6323954 w 6323954"/>
                <a:gd name="connsiteY6" fmla="*/ 0 h 299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3954" h="2998185">
                  <a:moveTo>
                    <a:pt x="249079" y="606582"/>
                  </a:moveTo>
                  <a:cubicBezTo>
                    <a:pt x="85362" y="1129419"/>
                    <a:pt x="-78355" y="1652257"/>
                    <a:pt x="40849" y="2046083"/>
                  </a:cubicBezTo>
                  <a:cubicBezTo>
                    <a:pt x="160053" y="2439909"/>
                    <a:pt x="326034" y="2863912"/>
                    <a:pt x="964303" y="2969536"/>
                  </a:cubicBezTo>
                  <a:cubicBezTo>
                    <a:pt x="1602572" y="3075160"/>
                    <a:pt x="3094885" y="2868439"/>
                    <a:pt x="3870465" y="2679825"/>
                  </a:cubicBezTo>
                  <a:cubicBezTo>
                    <a:pt x="4646045" y="2491211"/>
                    <a:pt x="5208869" y="2284491"/>
                    <a:pt x="5617784" y="1837853"/>
                  </a:cubicBezTo>
                  <a:cubicBezTo>
                    <a:pt x="6026699" y="1391216"/>
                    <a:pt x="6323954" y="0"/>
                    <a:pt x="6323954" y="0"/>
                  </a:cubicBezTo>
                  <a:lnTo>
                    <a:pt x="6323954" y="0"/>
                  </a:lnTo>
                </a:path>
              </a:pathLst>
            </a:custGeom>
            <a:noFill/>
            <a:ln w="2540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"/>
          <a:stretch/>
        </p:blipFill>
        <p:spPr>
          <a:xfrm>
            <a:off x="3635896" y="180988"/>
            <a:ext cx="2082218" cy="2148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81" y="2723668"/>
            <a:ext cx="2253324" cy="23322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0" y="3870729"/>
            <a:ext cx="2210872" cy="21208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991756" y="396437"/>
            <a:ext cx="612576" cy="735747"/>
          </a:xfrm>
          <a:prstGeom prst="ellips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?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71707" y="1348316"/>
            <a:ext cx="612576" cy="735747"/>
          </a:xfrm>
          <a:prstGeom prst="ellips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?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027" y="2708920"/>
            <a:ext cx="612576" cy="735747"/>
          </a:xfrm>
          <a:prstGeom prst="ellips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?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4520" y="3889800"/>
            <a:ext cx="612576" cy="735747"/>
          </a:xfrm>
          <a:prstGeom prst="ellips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?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22267" y="3154053"/>
            <a:ext cx="612576" cy="735747"/>
          </a:xfrm>
          <a:prstGeom prst="ellips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?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35497" y="4725757"/>
            <a:ext cx="612576" cy="735747"/>
          </a:xfrm>
          <a:prstGeom prst="ellipse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?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74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  <p:bldP spid="18" grpId="2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4457">
            <a:off x="812959" y="1831279"/>
            <a:ext cx="2743807" cy="26335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568743"/>
            <a:ext cx="2743807" cy="26335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8568">
            <a:off x="6202925" y="1595171"/>
            <a:ext cx="2743807" cy="26335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9" y="60638"/>
            <a:ext cx="4536504" cy="150810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William’s turning points:   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Coincidence? Luck?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Or a choice?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88" y="5195227"/>
            <a:ext cx="4044956" cy="150810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What would happen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if any if the turning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points were missing?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7496" y="4339150"/>
            <a:ext cx="4536504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Which is the most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important turning point?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7496" y="5517231"/>
            <a:ext cx="136815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</a:t>
            </a:r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Why?</a:t>
            </a:r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858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66" y="3541080"/>
            <a:ext cx="3310610" cy="31758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"/>
          <a:stretch/>
        </p:blipFill>
        <p:spPr>
          <a:xfrm>
            <a:off x="6015175" y="-341779"/>
            <a:ext cx="3117961" cy="32167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31" y="1690945"/>
            <a:ext cx="3374179" cy="34923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131840" y="130858"/>
            <a:ext cx="1451293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Why?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496" y="116632"/>
            <a:ext cx="3064328" cy="212365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What was the 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most 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important 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turning point?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4680520" cy="31044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52936"/>
            <a:ext cx="4680520" cy="3104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88373" y="1181563"/>
            <a:ext cx="4680520" cy="3104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clrChange>
              <a:clrFrom>
                <a:srgbClr val="ED1C24"/>
              </a:clrFrom>
              <a:clrTo>
                <a:srgbClr val="ED1C2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84968" y="332657"/>
            <a:ext cx="4680520" cy="31044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632" y="5164450"/>
            <a:ext cx="2656652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What else might have happened?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83952" y="4286044"/>
            <a:ext cx="3060048" cy="113877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</a:t>
            </a:r>
            <a:r>
              <a:rPr lang="en-GB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Explain your </a:t>
            </a:r>
          </a:p>
          <a:p>
            <a:r>
              <a:rPr lang="en-GB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answer.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608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105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95898"/>
            <a:ext cx="2656652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What turning points might we face in life?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2846" y="3429000"/>
            <a:ext cx="2656652" cy="206210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How do you recognise a turning point?</a:t>
            </a:r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3668" y="1927043"/>
            <a:ext cx="5976664" cy="2123658"/>
          </a:xfrm>
          <a:prstGeom prst="rect">
            <a:avLst/>
          </a:prstGeom>
          <a:solidFill>
            <a:srgbClr val="00B0F0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A turning point is…</a:t>
            </a:r>
          </a:p>
          <a:p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  <a:p>
            <a:endParaRPr lang="en-GB" sz="3200" dirty="0" smtClean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  <a:p>
            <a:endParaRPr lang="en-GB" sz="32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655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692696"/>
            <a:ext cx="5976664" cy="452431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Learning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Objectives</a:t>
            </a:r>
          </a:p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identify key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events </a:t>
            </a: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William Booth’s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life</a:t>
            </a:r>
          </a:p>
          <a:p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reflect on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turning </a:t>
            </a: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points in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William Booth’s life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8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401">
            <a:off x="4524891" y="2699018"/>
            <a:ext cx="4467520" cy="239200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8863">
            <a:off x="323010" y="1094578"/>
            <a:ext cx="4467520" cy="2392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030167"/>
            <a:ext cx="3896725" cy="382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5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404664"/>
            <a:ext cx="5976664" cy="452431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Learning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Objectives</a:t>
            </a:r>
          </a:p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identify key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events </a:t>
            </a: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William Booth’s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life</a:t>
            </a:r>
          </a:p>
          <a:p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reflect on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turning </a:t>
            </a: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points in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William Booth’s life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8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20"/>
            <a:ext cx="9211157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t="-34" b="34"/>
          <a:stretch/>
        </p:blipFill>
        <p:spPr>
          <a:xfrm>
            <a:off x="0" y="-25628"/>
            <a:ext cx="4483532" cy="6911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136084"/>
            <a:ext cx="4817208" cy="48315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615" y="2208084"/>
            <a:ext cx="2186218" cy="46531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2333" y="548680"/>
            <a:ext cx="3496943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How might 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Young William</a:t>
            </a:r>
          </a:p>
          <a:p>
            <a:pPr algn="ctr"/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be feeling?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959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5"/>
          <a:stretch/>
        </p:blipFill>
        <p:spPr>
          <a:xfrm rot="21407720">
            <a:off x="370349" y="2149064"/>
            <a:ext cx="4011162" cy="436353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"/>
          <a:stretch/>
        </p:blipFill>
        <p:spPr>
          <a:xfrm>
            <a:off x="4211960" y="188639"/>
            <a:ext cx="4609403" cy="47553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4495" y="620688"/>
            <a:ext cx="349694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William’s 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Turning Point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8189" y="5657671"/>
            <a:ext cx="297216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Becoming a    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Christian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92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anning.pdf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4"/>
          <a:stretch/>
        </p:blipFill>
        <p:spPr bwMode="auto">
          <a:xfrm>
            <a:off x="6664020" y="0"/>
            <a:ext cx="2469116" cy="346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"/>
          <a:stretch/>
        </p:blipFill>
        <p:spPr>
          <a:xfrm>
            <a:off x="3531370" y="3465276"/>
            <a:ext cx="5570467" cy="33612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27" y="5229200"/>
            <a:ext cx="349694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Life in London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4" t="11237" r="32914" b="20148"/>
          <a:stretch/>
        </p:blipFill>
        <p:spPr>
          <a:xfrm>
            <a:off x="3563888" y="35732"/>
            <a:ext cx="3100132" cy="3465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49" y="1268760"/>
            <a:ext cx="3798155" cy="378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4495" y="620688"/>
            <a:ext cx="349694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William’s      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Turning Point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5" y="3717032"/>
            <a:ext cx="2959859" cy="29523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5205"/>
            <a:ext cx="2456110" cy="375966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653448" y="3717032"/>
            <a:ext cx="2840950" cy="288032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340768"/>
            <a:ext cx="4035107" cy="4176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1160" y="5684087"/>
            <a:ext cx="2592288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Meeting 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Catherine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85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25" r="14394"/>
          <a:stretch/>
        </p:blipFill>
        <p:spPr>
          <a:xfrm>
            <a:off x="4570718" y="2669163"/>
            <a:ext cx="4545583" cy="4163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t="2219" r="10889" b="20033"/>
          <a:stretch/>
        </p:blipFill>
        <p:spPr>
          <a:xfrm>
            <a:off x="4570718" y="4259"/>
            <a:ext cx="4562418" cy="27265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2" r="29989" b="35735"/>
          <a:stretch/>
        </p:blipFill>
        <p:spPr>
          <a:xfrm flipH="1">
            <a:off x="107504" y="920962"/>
            <a:ext cx="3647373" cy="61804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04664"/>
            <a:ext cx="3496943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On their own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08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21016"/>
            <a:ext cx="4059832" cy="22730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-145511"/>
            <a:ext cx="3961805" cy="39330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4495" y="620688"/>
            <a:ext cx="3496943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William’s      </a:t>
            </a:r>
          </a:p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Turning Point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-459432"/>
            <a:ext cx="3330670" cy="3184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58" y="3436237"/>
            <a:ext cx="3200718" cy="307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5" t="1261" r="22480" b="-1261"/>
          <a:stretch/>
        </p:blipFill>
        <p:spPr>
          <a:xfrm>
            <a:off x="3710153" y="2303044"/>
            <a:ext cx="2860637" cy="2969000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r="14946"/>
          <a:stretch/>
        </p:blipFill>
        <p:spPr>
          <a:xfrm>
            <a:off x="1786721" y="3573016"/>
            <a:ext cx="2767617" cy="2796898"/>
          </a:xfrm>
          <a:prstGeom prst="ellipse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889" y="4344900"/>
            <a:ext cx="2456625" cy="2513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168">
            <a:off x="5902113" y="4518871"/>
            <a:ext cx="1337355" cy="21651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736" y="6211669"/>
            <a:ext cx="471720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  <a:ea typeface="BatangChe" panose="02030609000101010101" pitchFamily="49" charset="-127"/>
              </a:rPr>
              <a:t> The Salvation Army</a:t>
            </a:r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132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073" y="5949280"/>
            <a:ext cx="785063" cy="8830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672" y="692696"/>
            <a:ext cx="5976664" cy="452431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Learning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Rounded MT Bold" panose="020F0704030504030204" pitchFamily="34" charset="0"/>
              </a:rPr>
              <a:t>Objectives</a:t>
            </a:r>
          </a:p>
          <a:p>
            <a:pPr algn="ctr"/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identify key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events </a:t>
            </a: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in William Booth’s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life</a:t>
            </a:r>
          </a:p>
          <a:p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To reflect on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the turning </a:t>
            </a:r>
            <a:r>
              <a:rPr lang="en-GB" sz="36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points in </a:t>
            </a:r>
            <a:r>
              <a:rPr lang="en-GB" sz="36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William Booth’s life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4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209</Words>
  <Application>Microsoft Office PowerPoint</Application>
  <PresentationFormat>On-screen Show (4:3)</PresentationFormat>
  <Paragraphs>63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71</cp:revision>
  <dcterms:created xsi:type="dcterms:W3CDTF">2016-01-19T08:42:31Z</dcterms:created>
  <dcterms:modified xsi:type="dcterms:W3CDTF">2016-05-05T09:53:01Z</dcterms:modified>
</cp:coreProperties>
</file>