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7" r:id="rId2"/>
    <p:sldId id="278" r:id="rId3"/>
    <p:sldId id="279" r:id="rId4"/>
    <p:sldId id="280" r:id="rId5"/>
    <p:sldId id="270" r:id="rId6"/>
    <p:sldId id="282" r:id="rId7"/>
    <p:sldId id="261" r:id="rId8"/>
    <p:sldId id="284" r:id="rId9"/>
    <p:sldId id="283" r:id="rId10"/>
    <p:sldId id="281" r:id="rId11"/>
  </p:sldIdLst>
  <p:sldSz cx="12192000" cy="6858000"/>
  <p:notesSz cx="6858000" cy="923925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2BA9D-CC84-41B5-9504-33EBF3E0A4CD}" v="15" dt="2019-06-20T09:18:27.745"/>
    <p1510:client id="{256C266A-EF0E-446A-8E02-2E58D25D9C6A}" v="1" dt="2019-06-20T14:03:4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50" y="-1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3F01A-D45A-437A-86A3-205A8BB6D017}" type="datetimeFigureOut">
              <a:rPr lang="en-GB"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115888"/>
            <a:ext cx="552450" cy="311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"/>
            <a:ext cx="5486400" cy="363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888"/>
            <a:ext cx="2971800" cy="46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888"/>
            <a:ext cx="2971800" cy="46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DC24-7405-4881-A798-8766F881DA12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5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S6nn88b4m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hlinkClick r:id="rId3"/>
              </a:rPr>
              <a:t>www.youtube.com/watch?v=IS6nn88b4mo</a:t>
            </a:r>
            <a:r>
              <a:rPr lang="en-US" b="1" dirty="0"/>
              <a:t>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BDC24-7405-4881-A798-8766F881DA12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0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8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1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2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5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4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youtube.com/watch?v=IS6nn88b4mo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A36BDD2A-86A6-43C6-9B81-2AFDF540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-875753"/>
            <a:ext cx="7875331" cy="5082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DF480-B6C5-400D-B8C4-04B3BD5E92AB}"/>
              </a:ext>
            </a:extLst>
          </p:cNvPr>
          <p:cNvSpPr txBox="1"/>
          <p:nvPr/>
        </p:nvSpPr>
        <p:spPr>
          <a:xfrm>
            <a:off x="1435684" y="3271853"/>
            <a:ext cx="521320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What surprised you</a:t>
            </a:r>
            <a:b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</a:b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in the video?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D37A7A63-763A-40A5-BE47-5AB58C542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21" y="3474845"/>
            <a:ext cx="148190" cy="146779"/>
          </a:xfrm>
          <a:prstGeom prst="rect">
            <a:avLst/>
          </a:prstGeom>
        </p:spPr>
      </p:pic>
      <p:pic>
        <p:nvPicPr>
          <p:cNvPr id="9" name="Picture 9" descr="A screenshot of a cell phone&#10;&#10;Description generated with very high confidence">
            <a:hlinkClick r:id="rId5"/>
            <a:extLst>
              <a:ext uri="{FF2B5EF4-FFF2-40B4-BE49-F238E27FC236}">
                <a16:creationId xmlns="" xmlns:a16="http://schemas.microsoft.com/office/drawing/2014/main" id="{8EA58056-935D-4D62-8339-A3843A093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991" y="2610901"/>
            <a:ext cx="5722494" cy="3230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B34B43-2CFB-46C5-9AD8-9EB0A28FFCF4}"/>
              </a:ext>
            </a:extLst>
          </p:cNvPr>
          <p:cNvSpPr txBox="1"/>
          <p:nvPr/>
        </p:nvSpPr>
        <p:spPr>
          <a:xfrm rot="21300000">
            <a:off x="943609" y="945952"/>
            <a:ext cx="754380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What you should look for...</a:t>
            </a:r>
            <a:endParaRPr lang="en-US" sz="4800" dirty="0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01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E13EC2-DE95-4C00-A396-5C31F372E497}"/>
              </a:ext>
            </a:extLst>
          </p:cNvPr>
          <p:cNvSpPr txBox="1"/>
          <p:nvPr/>
        </p:nvSpPr>
        <p:spPr>
          <a:xfrm>
            <a:off x="1436822" y="986869"/>
            <a:ext cx="9595632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Everyone can do their bit to combat</a:t>
            </a:r>
            <a:b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</a:b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trafficking and modern slavery.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</p:txBody>
      </p:sp>
      <p:pic>
        <p:nvPicPr>
          <p:cNvPr id="7" name="Picture 10" descr="A picture containing text&#10;&#10;Description generated with high confidence">
            <a:extLst>
              <a:ext uri="{FF2B5EF4-FFF2-40B4-BE49-F238E27FC236}">
                <a16:creationId xmlns="" xmlns:a16="http://schemas.microsoft.com/office/drawing/2014/main" id="{9296273C-AA43-4C9E-90B8-B5B826BB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3" y="693040"/>
            <a:ext cx="1585547" cy="1119487"/>
          </a:xfrm>
          <a:prstGeom prst="rect">
            <a:avLst/>
          </a:prstGeom>
        </p:spPr>
      </p:pic>
      <p:pic>
        <p:nvPicPr>
          <p:cNvPr id="8" name="Picture 10" descr="A picture containing text&#10;&#10;Description generated with high confidence">
            <a:extLst>
              <a:ext uri="{FF2B5EF4-FFF2-40B4-BE49-F238E27FC236}">
                <a16:creationId xmlns="" xmlns:a16="http://schemas.microsoft.com/office/drawing/2014/main" id="{8CE184C0-EF3C-42E2-B442-E98D06C9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891321" y="1773580"/>
            <a:ext cx="1585547" cy="1119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45171A-545C-47DE-9786-4568390504F6}"/>
              </a:ext>
            </a:extLst>
          </p:cNvPr>
          <p:cNvSpPr txBox="1"/>
          <p:nvPr/>
        </p:nvSpPr>
        <p:spPr>
          <a:xfrm>
            <a:off x="-9993" y="3425253"/>
            <a:ext cx="12193246" cy="5294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</a:rPr>
              <a:t>​AGREE                                                                                      DISAGREE​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5" name="Arrow: Left-Right 4">
            <a:extLst>
              <a:ext uri="{FF2B5EF4-FFF2-40B4-BE49-F238E27FC236}">
                <a16:creationId xmlns="" xmlns:a16="http://schemas.microsoft.com/office/drawing/2014/main" id="{7A060280-715D-4FFA-80BD-3045492B6C92}"/>
              </a:ext>
            </a:extLst>
          </p:cNvPr>
          <p:cNvSpPr/>
          <p:nvPr/>
        </p:nvSpPr>
        <p:spPr>
          <a:xfrm>
            <a:off x="2165104" y="3467749"/>
            <a:ext cx="7382654" cy="487180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2AF845-0708-40A9-96A8-A004050D4528}"/>
              </a:ext>
            </a:extLst>
          </p:cNvPr>
          <p:cNvSpPr txBox="1"/>
          <p:nvPr/>
        </p:nvSpPr>
        <p:spPr>
          <a:xfrm>
            <a:off x="4514850" y="3209394"/>
            <a:ext cx="6918398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To understand what The Salvation Army is doing to fight against trafficking and modern slavery.</a:t>
            </a:r>
            <a:endParaRPr lang="en-US" sz="1600" dirty="0">
              <a:solidFill>
                <a:schemeClr val="bg1"/>
              </a:solidFill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To reflect on and explore what we could all do to fight against trafficking  and modern slavery</a:t>
            </a:r>
            <a:endParaRPr lang="en-US" sz="1600" dirty="0">
              <a:solidFill>
                <a:schemeClr val="bg1"/>
              </a:solidFill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Franklin Gothic Medium"/>
              <a:cs typeface="Calibri"/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CD26CCEA-E5C0-4949-BF5A-FA33E041F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625" y="4424221"/>
            <a:ext cx="190500" cy="190500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47B91C73-3552-4B58-8F78-36AA708D24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71500" y="-1025655"/>
            <a:ext cx="6188939" cy="5375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21582B-AB9E-45FC-8F5A-8053334E845B}"/>
              </a:ext>
            </a:extLst>
          </p:cNvPr>
          <p:cNvSpPr txBox="1"/>
          <p:nvPr/>
        </p:nvSpPr>
        <p:spPr>
          <a:xfrm rot="21300000">
            <a:off x="943609" y="697020"/>
            <a:ext cx="7543800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Finding Freedom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F5C373-2128-41E4-AE0C-9FC0D9BF46BF}"/>
              </a:ext>
            </a:extLst>
          </p:cNvPr>
          <p:cNvSpPr txBox="1"/>
          <p:nvPr/>
        </p:nvSpPr>
        <p:spPr>
          <a:xfrm>
            <a:off x="3665969" y="2613285"/>
            <a:ext cx="515411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Franklin Gothic Medium"/>
              </a:rPr>
              <a:t>Learning Objectives...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DE4ABAF-336F-4537-A606-201EEE0A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624" y="3390900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5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E13EC2-DE95-4C00-A396-5C31F372E497}"/>
              </a:ext>
            </a:extLst>
          </p:cNvPr>
          <p:cNvSpPr txBox="1"/>
          <p:nvPr/>
        </p:nvSpPr>
        <p:spPr>
          <a:xfrm>
            <a:off x="1311904" y="2298508"/>
            <a:ext cx="9595632" cy="249299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Not enough is being done by ordinary people to</a:t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</a:b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combat trafficking / modern slavery. 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Do you agree? Why? Why not?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Franklin Gothic Medium"/>
              <a:cs typeface="Calibri"/>
            </a:endParaRPr>
          </a:p>
        </p:txBody>
      </p:sp>
      <p:pic>
        <p:nvPicPr>
          <p:cNvPr id="7" name="Picture 10" descr="A picture containing text&#10;&#10;Description generated with high confidence">
            <a:extLst>
              <a:ext uri="{FF2B5EF4-FFF2-40B4-BE49-F238E27FC236}">
                <a16:creationId xmlns="" xmlns:a16="http://schemas.microsoft.com/office/drawing/2014/main" id="{9296273C-AA43-4C9E-90B8-B5B826BB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2" y="1917236"/>
            <a:ext cx="1585547" cy="1119487"/>
          </a:xfrm>
          <a:prstGeom prst="rect">
            <a:avLst/>
          </a:prstGeom>
        </p:spPr>
      </p:pic>
      <p:pic>
        <p:nvPicPr>
          <p:cNvPr id="8" name="Picture 10" descr="A picture containing text&#10;&#10;Description generated with high confidence">
            <a:extLst>
              <a:ext uri="{FF2B5EF4-FFF2-40B4-BE49-F238E27FC236}">
                <a16:creationId xmlns="" xmlns:a16="http://schemas.microsoft.com/office/drawing/2014/main" id="{8CE184C0-EF3C-42E2-B442-E98D06C9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16699" y="2860366"/>
            <a:ext cx="1585547" cy="11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7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8E74509E-B7BC-4A64-9436-5D4300DD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69" y="321039"/>
            <a:ext cx="5753724" cy="5753724"/>
          </a:xfrm>
          <a:prstGeom prst="rect">
            <a:avLst/>
          </a:prstGeom>
        </p:spPr>
      </p:pic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5B35238B-71FF-4E82-964A-F34E5F2D1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14" y="-525984"/>
            <a:ext cx="5120891" cy="3233578"/>
          </a:xfrm>
          <a:prstGeom prst="rect">
            <a:avLst/>
          </a:prstGeom>
        </p:spPr>
      </p:pic>
      <p:pic>
        <p:nvPicPr>
          <p:cNvPr id="24" name="Picture 23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CE6F9C99-7057-4915-851E-776DC18D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42" y="-201197"/>
            <a:ext cx="5120891" cy="3233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6C6283-83C6-4AE8-B9EB-07BA99FEDE42}"/>
              </a:ext>
            </a:extLst>
          </p:cNvPr>
          <p:cNvSpPr txBox="1"/>
          <p:nvPr/>
        </p:nvSpPr>
        <p:spPr>
          <a:xfrm rot="21300000">
            <a:off x="675603" y="487092"/>
            <a:ext cx="7237751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Tackling Trafficking </a:t>
            </a:r>
            <a:endParaRPr lang="en-US" sz="110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2826" y="111099"/>
            <a:ext cx="7516741" cy="3233578"/>
            <a:chOff x="452826" y="111099"/>
            <a:chExt cx="7516741" cy="3233578"/>
          </a:xfrm>
        </p:grpSpPr>
        <p:pic>
          <p:nvPicPr>
            <p:cNvPr id="11" name="Picture 10" descr="A close up of a device&#10;&#10;Description generated with high confidence">
              <a:extLst>
                <a:ext uri="{FF2B5EF4-FFF2-40B4-BE49-F238E27FC236}">
                  <a16:creationId xmlns="" xmlns:a16="http://schemas.microsoft.com/office/drawing/2014/main" id="{6CFF461F-8A79-42AC-9463-0A32A414A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826" y="111099"/>
              <a:ext cx="5120891" cy="32335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DB90F04-8BE5-419C-AD22-05B03CBBBEBF}"/>
                </a:ext>
              </a:extLst>
            </p:cNvPr>
            <p:cNvSpPr txBox="1"/>
            <p:nvPr/>
          </p:nvSpPr>
          <p:spPr>
            <a:xfrm rot="21300000">
              <a:off x="731816" y="999256"/>
              <a:ext cx="7237751" cy="707886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i="1">
                  <a:solidFill>
                    <a:schemeClr val="accent2"/>
                  </a:solidFill>
                  <a:latin typeface="Franklin Gothic Medium"/>
                  <a:ea typeface="+mn-lt"/>
                  <a:cs typeface="+mn-lt"/>
                </a:rPr>
                <a:t>and Modern Slavery</a:t>
              </a:r>
              <a:endParaRPr lang="en-US" sz="110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2AF845-0708-40A9-96A8-A004050D4528}"/>
              </a:ext>
            </a:extLst>
          </p:cNvPr>
          <p:cNvSpPr txBox="1"/>
          <p:nvPr/>
        </p:nvSpPr>
        <p:spPr>
          <a:xfrm rot="-900000">
            <a:off x="2718362" y="2220437"/>
            <a:ext cx="1734237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Learning more about the issue and telling others.</a:t>
            </a:r>
            <a:endParaRPr lang="en-US" sz="2000" dirty="0">
              <a:solidFill>
                <a:srgbClr val="C00000"/>
              </a:solidFill>
              <a:latin typeface="Franklin Gothic Medium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F77780-6FF8-4BBF-B27A-6AAF856F9B83}"/>
              </a:ext>
            </a:extLst>
          </p:cNvPr>
          <p:cNvSpPr txBox="1"/>
          <p:nvPr/>
        </p:nvSpPr>
        <p:spPr>
          <a:xfrm rot="-1500000">
            <a:off x="348896" y="2928327"/>
            <a:ext cx="1977827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Getting involved with anti-human trafficking and modern slavery </a:t>
            </a:r>
            <a:r>
              <a:rPr lang="en-US" sz="2000" dirty="0" err="1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organisations</a:t>
            </a:r>
            <a:r>
              <a:rPr lang="en-US" sz="2000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.</a:t>
            </a:r>
            <a:endParaRPr lang="en-US" sz="2000" dirty="0">
              <a:solidFill>
                <a:srgbClr val="C00000"/>
              </a:solidFill>
              <a:latin typeface="Franklin Gothic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06EAD-166A-4AEB-8383-C4092352689D}"/>
              </a:ext>
            </a:extLst>
          </p:cNvPr>
          <p:cNvSpPr txBox="1"/>
          <p:nvPr/>
        </p:nvSpPr>
        <p:spPr>
          <a:xfrm rot="-2160000">
            <a:off x="2066521" y="4258704"/>
            <a:ext cx="1540614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Changes in the law.</a:t>
            </a:r>
            <a:endParaRPr lang="en-US" sz="2000" dirty="0">
              <a:solidFill>
                <a:srgbClr val="C00000"/>
              </a:solidFill>
              <a:latin typeface="Franklin Gothic Medium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9CB4946-89B0-4A78-BEE7-8DB79B4E46CA}"/>
              </a:ext>
            </a:extLst>
          </p:cNvPr>
          <p:cNvSpPr txBox="1"/>
          <p:nvPr/>
        </p:nvSpPr>
        <p:spPr>
          <a:xfrm rot="600000">
            <a:off x="9447488" y="222113"/>
            <a:ext cx="1609320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Contacting your MP about the issue.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64F0FD-657D-49A3-93F6-F1E6D7E918BE}"/>
              </a:ext>
            </a:extLst>
          </p:cNvPr>
          <p:cNvSpPr txBox="1"/>
          <p:nvPr/>
        </p:nvSpPr>
        <p:spPr>
          <a:xfrm rot="1020000">
            <a:off x="10448518" y="2322474"/>
            <a:ext cx="1909124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Raising awareness.</a:t>
            </a:r>
            <a:endParaRPr lang="en-US">
              <a:solidFill>
                <a:srgbClr val="C00000"/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5CB8F7C-E537-4017-A9AE-028E4DAD9A25}"/>
              </a:ext>
            </a:extLst>
          </p:cNvPr>
          <p:cNvSpPr txBox="1"/>
          <p:nvPr/>
        </p:nvSpPr>
        <p:spPr>
          <a:xfrm rot="-2700000">
            <a:off x="3509323" y="3952655"/>
            <a:ext cx="1840419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Check where your clothes are coming from.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EB01F3E-2E2E-47EA-821A-B6FBBC84F2BB}"/>
              </a:ext>
            </a:extLst>
          </p:cNvPr>
          <p:cNvSpPr txBox="1"/>
          <p:nvPr/>
        </p:nvSpPr>
        <p:spPr>
          <a:xfrm rot="1860000">
            <a:off x="10386060" y="3746541"/>
            <a:ext cx="1546861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Buy Fairtrade.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9D9F02-F926-4326-8C1E-E2B5E2D83502}"/>
              </a:ext>
            </a:extLst>
          </p:cNvPr>
          <p:cNvSpPr txBox="1"/>
          <p:nvPr/>
        </p:nvSpPr>
        <p:spPr>
          <a:xfrm rot="21360000">
            <a:off x="617062" y="410941"/>
            <a:ext cx="9719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What is being done?</a:t>
            </a:r>
            <a:endParaRPr lang="en-US" sz="5400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9" name="Picture 17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8726B556-AD41-4F2C-9B0F-EEBEDE98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29" y="1956505"/>
            <a:ext cx="156797" cy="1421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133277-2D01-4023-84CF-FB7B8EB4A943}"/>
              </a:ext>
            </a:extLst>
          </p:cNvPr>
          <p:cNvSpPr txBox="1"/>
          <p:nvPr/>
        </p:nvSpPr>
        <p:spPr>
          <a:xfrm>
            <a:off x="2117624" y="1743572"/>
            <a:ext cx="801674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What does The Salvation Army do to support people who are victims of human trafficking and modern slavery?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What shocked you?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What questions do you have?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What impact did the help of The Salvation Army have on people?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endParaRPr lang="en-US" sz="2800" dirty="0">
              <a:solidFill>
                <a:schemeClr val="bg1"/>
              </a:solidFill>
              <a:latin typeface="Franklin Gothic Medium"/>
              <a:ea typeface="+mn-lt"/>
              <a:cs typeface="+mn-lt"/>
            </a:endParaRPr>
          </a:p>
        </p:txBody>
      </p:sp>
      <p:pic>
        <p:nvPicPr>
          <p:cNvPr id="11" name="Picture 17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1CFCDD41-6847-461C-98FA-E79B462D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28" y="3423691"/>
            <a:ext cx="156797" cy="142144"/>
          </a:xfrm>
          <a:prstGeom prst="rect">
            <a:avLst/>
          </a:prstGeom>
        </p:spPr>
      </p:pic>
      <p:pic>
        <p:nvPicPr>
          <p:cNvPr id="12" name="Picture 17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6B0EF024-2D79-4AF7-8EF2-79F9D4E7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28" y="4056569"/>
            <a:ext cx="156797" cy="142144"/>
          </a:xfrm>
          <a:prstGeom prst="rect">
            <a:avLst/>
          </a:prstGeom>
        </p:spPr>
      </p:pic>
      <p:pic>
        <p:nvPicPr>
          <p:cNvPr id="15" name="Picture 17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20A7FB1C-A5A3-4DB2-A3D1-5F12E77E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27" y="4724880"/>
            <a:ext cx="156797" cy="1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9D9F02-F926-4326-8C1E-E2B5E2D83502}"/>
              </a:ext>
            </a:extLst>
          </p:cNvPr>
          <p:cNvSpPr txBox="1"/>
          <p:nvPr/>
        </p:nvSpPr>
        <p:spPr>
          <a:xfrm rot="21360000">
            <a:off x="436152" y="520995"/>
            <a:ext cx="99010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Why do we help?</a:t>
            </a:r>
            <a:endParaRPr lang="en-US" sz="2000"/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3F8B4571-5E71-427D-9D5A-6C14B3E0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79" y="3776500"/>
            <a:ext cx="4310921" cy="1416115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="" xmlns:a16="http://schemas.microsoft.com/office/drawing/2014/main" id="{98AAE1EC-8B9E-470F-A609-C2DA9CC37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23" y="4332386"/>
            <a:ext cx="4310921" cy="175963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13473" y="176901"/>
            <a:ext cx="4310921" cy="1122558"/>
            <a:chOff x="6061023" y="3139418"/>
            <a:chExt cx="4310921" cy="1122558"/>
          </a:xfrm>
        </p:grpSpPr>
        <p:pic>
          <p:nvPicPr>
            <p:cNvPr id="2" name="Picture 3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C6B547D8-4772-4712-9482-1A6ACB9C6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1023" y="3139418"/>
              <a:ext cx="4310921" cy="11225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A133277-2D01-4023-84CF-FB7B8EB4A943}"/>
                </a:ext>
              </a:extLst>
            </p:cNvPr>
            <p:cNvSpPr txBox="1"/>
            <p:nvPr/>
          </p:nvSpPr>
          <p:spPr>
            <a:xfrm>
              <a:off x="6214936" y="3286310"/>
              <a:ext cx="4081824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000">
                  <a:solidFill>
                    <a:srgbClr val="FFFFFF"/>
                  </a:solidFill>
                  <a:latin typeface="Franklin Gothic Medium"/>
                  <a:ea typeface="+mn-lt"/>
                  <a:cs typeface="+mn-lt"/>
                </a:rPr>
                <a:t>‘…love your neighbour as yourself’ </a:t>
              </a:r>
              <a:endParaRPr lang="en-US" sz="2000">
                <a:solidFill>
                  <a:srgbClr val="FFFFFF"/>
                </a:solidFill>
                <a:latin typeface="Franklin Gothic Medium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5AAF25B-0671-4C86-A166-CF8A1E739AC6}"/>
                </a:ext>
              </a:extLst>
            </p:cNvPr>
            <p:cNvSpPr txBox="1"/>
            <p:nvPr/>
          </p:nvSpPr>
          <p:spPr>
            <a:xfrm>
              <a:off x="6214934" y="3773489"/>
              <a:ext cx="4081824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Franklin Gothic Medium"/>
                  <a:ea typeface="+mn-lt"/>
                  <a:cs typeface="+mn-lt"/>
                </a:rPr>
                <a:t>Matthew 19:19 (</a:t>
              </a:r>
              <a:r>
                <a:rPr lang="en-US" sz="1600" i="1">
                  <a:solidFill>
                    <a:schemeClr val="accent3">
                      <a:lumMod val="50000"/>
                    </a:schemeClr>
                  </a:solidFill>
                  <a:latin typeface="Franklin Gothic Medium"/>
                  <a:ea typeface="+mn-lt"/>
                  <a:cs typeface="+mn-lt"/>
                </a:rPr>
                <a:t>NIV</a:t>
              </a:r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Franklin Gothic Medium"/>
                  <a:ea typeface="+mn-lt"/>
                  <a:cs typeface="+mn-lt"/>
                </a:rPr>
                <a:t>)</a:t>
              </a:r>
              <a:endParaRPr lang="en-US" sz="1600">
                <a:solidFill>
                  <a:schemeClr val="accent3">
                    <a:lumMod val="50000"/>
                  </a:schemeClr>
                </a:solidFill>
                <a:latin typeface="Franklin Gothic Medium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B2C44D4-02D1-4FA3-9FC3-F233BCE7CB1C}"/>
              </a:ext>
            </a:extLst>
          </p:cNvPr>
          <p:cNvSpPr txBox="1"/>
          <p:nvPr/>
        </p:nvSpPr>
        <p:spPr>
          <a:xfrm>
            <a:off x="637345" y="3942128"/>
            <a:ext cx="40818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‘It is for freedom that Christ has set us free’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7ADBF4C-C9C9-40E2-B96E-A3410EA5DF73}"/>
              </a:ext>
            </a:extLst>
          </p:cNvPr>
          <p:cNvSpPr txBox="1"/>
          <p:nvPr/>
        </p:nvSpPr>
        <p:spPr>
          <a:xfrm>
            <a:off x="5028213" y="5572306"/>
            <a:ext cx="408182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+mn-lt"/>
                <a:cs typeface="+mn-lt"/>
              </a:rPr>
              <a:t>Psalm 8:4-5 (</a:t>
            </a:r>
            <a:r>
              <a:rPr lang="en-US" sz="1600" i="1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+mn-lt"/>
                <a:cs typeface="+mn-lt"/>
              </a:rPr>
              <a:t>NRSV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+mn-lt"/>
                <a:cs typeface="+mn-lt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3E144A8-E124-4E4A-AC35-DCCF46D0EEB9}"/>
              </a:ext>
            </a:extLst>
          </p:cNvPr>
          <p:cNvSpPr txBox="1"/>
          <p:nvPr/>
        </p:nvSpPr>
        <p:spPr>
          <a:xfrm>
            <a:off x="5028214" y="4504257"/>
            <a:ext cx="40818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Franklin Gothic Medium"/>
                <a:ea typeface="+mn-lt"/>
                <a:cs typeface="+mn-lt"/>
              </a:rPr>
              <a:t>‘what are human beings… that you care for them? Yet you have made </a:t>
            </a:r>
            <a:r>
              <a:rPr lang="en-US" sz="2000">
                <a:solidFill>
                  <a:srgbClr val="FFFFFF"/>
                </a:solidFill>
                <a:latin typeface="Franklin Gothic Medium"/>
                <a:ea typeface="+mn-lt"/>
                <a:cs typeface="+mn-lt"/>
              </a:rPr>
              <a:t>them a little lower than God.’</a:t>
            </a:r>
            <a:endParaRPr lang="en-US" sz="200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F8DB02-DBDD-446B-948D-5A771C1E44C1}"/>
              </a:ext>
            </a:extLst>
          </p:cNvPr>
          <p:cNvSpPr txBox="1"/>
          <p:nvPr/>
        </p:nvSpPr>
        <p:spPr>
          <a:xfrm>
            <a:off x="637343" y="4716618"/>
            <a:ext cx="408182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+mn-lt"/>
                <a:cs typeface="+mn-lt"/>
              </a:rPr>
              <a:t>Galatians 5:1(</a:t>
            </a:r>
            <a:r>
              <a:rPr lang="en-US" sz="1600" b="1" i="1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+mn-lt"/>
                <a:cs typeface="+mn-lt"/>
              </a:rPr>
              <a:t>NIV</a:t>
            </a:r>
            <a:r>
              <a:rPr lang="en-US" sz="1600" b="1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+mn-lt"/>
                <a:cs typeface="+mn-lt"/>
              </a:rPr>
              <a:t>)</a:t>
            </a:r>
          </a:p>
        </p:txBody>
      </p:sp>
      <p:pic>
        <p:nvPicPr>
          <p:cNvPr id="24" name="Picture 1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6D381985-18F9-41F3-9B73-C609986FE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93779" y="1837429"/>
            <a:ext cx="4327163" cy="25349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810216" y="2109501"/>
            <a:ext cx="4081825" cy="2338970"/>
            <a:chOff x="7370426" y="900373"/>
            <a:chExt cx="4081825" cy="233897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7717FED-3BB1-4288-9341-F4DD7385386F}"/>
                </a:ext>
              </a:extLst>
            </p:cNvPr>
            <p:cNvSpPr txBox="1"/>
            <p:nvPr/>
          </p:nvSpPr>
          <p:spPr>
            <a:xfrm>
              <a:off x="7370427" y="900373"/>
              <a:ext cx="4081824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000" b="1">
                  <a:solidFill>
                    <a:srgbClr val="FFFFFF"/>
                  </a:solidFill>
                  <a:latin typeface="Franklin Gothic Medium"/>
                  <a:ea typeface="+mn-lt"/>
                  <a:cs typeface="+mn-lt"/>
                </a:rPr>
                <a:t>‘Speak up for those who cannot speak for themselves, for the rights of all who are destitute. Speak up and judge fairly; defend the rights of the poor and needy’ 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94867B0-D616-4522-A90E-29183EBA319B}"/>
                </a:ext>
              </a:extLst>
            </p:cNvPr>
            <p:cNvSpPr txBox="1"/>
            <p:nvPr/>
          </p:nvSpPr>
          <p:spPr>
            <a:xfrm>
              <a:off x="7370426" y="2593012"/>
              <a:ext cx="4081824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Franklin Gothic Medium"/>
                  <a:ea typeface="+mn-lt"/>
                  <a:cs typeface="+mn-lt"/>
                </a:rPr>
                <a:t>Proverbs 31:8-9 (</a:t>
              </a:r>
              <a:r>
                <a:rPr lang="en-US" sz="1600" b="1" i="1" dirty="0">
                  <a:solidFill>
                    <a:schemeClr val="accent3">
                      <a:lumMod val="50000"/>
                    </a:schemeClr>
                  </a:solidFill>
                  <a:latin typeface="Franklin Gothic Medium"/>
                  <a:ea typeface="+mn-lt"/>
                  <a:cs typeface="+mn-lt"/>
                </a:rPr>
                <a:t>NIV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Franklin Gothic Medium"/>
                  <a:ea typeface="+mn-lt"/>
                  <a:cs typeface="+mn-lt"/>
                </a:rPr>
                <a:t>)</a:t>
              </a:r>
            </a:p>
            <a:p>
              <a:endParaRPr lang="en-US" sz="2000" dirty="0">
                <a:solidFill>
                  <a:srgbClr val="FFFFFF"/>
                </a:solidFill>
                <a:latin typeface="Franklin Gothic Medium"/>
                <a:cs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EA3D81D-8164-467E-B58D-1C0A59B2F8FB}"/>
              </a:ext>
            </a:extLst>
          </p:cNvPr>
          <p:cNvSpPr txBox="1"/>
          <p:nvPr/>
        </p:nvSpPr>
        <p:spPr>
          <a:xfrm>
            <a:off x="743526" y="1919056"/>
            <a:ext cx="5669002" cy="1456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0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What do you think these passages mean?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  <a:p>
            <a:pPr>
              <a:spcAft>
                <a:spcPts val="20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Why might it be the basis of the work The Salvation Army does?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</p:txBody>
      </p:sp>
      <p:pic>
        <p:nvPicPr>
          <p:cNvPr id="28" name="Picture 17">
            <a:extLst>
              <a:ext uri="{FF2B5EF4-FFF2-40B4-BE49-F238E27FC236}">
                <a16:creationId xmlns="" xmlns:a16="http://schemas.microsoft.com/office/drawing/2014/main" id="{DD5E40B6-3FBD-4578-83D3-8D406E3B9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55" y="2043947"/>
            <a:ext cx="156797" cy="142144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="" xmlns:a16="http://schemas.microsoft.com/office/drawing/2014/main" id="{DABB6F93-25C6-494E-B5B4-F7D3CF16B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54" y="2699766"/>
            <a:ext cx="156797" cy="1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212954-2100-4AB3-A499-B4EBADB759BD}"/>
              </a:ext>
            </a:extLst>
          </p:cNvPr>
          <p:cNvSpPr txBox="1"/>
          <p:nvPr/>
        </p:nvSpPr>
        <p:spPr>
          <a:xfrm>
            <a:off x="260920" y="2038906"/>
            <a:ext cx="5046814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dirty="0">
                <a:solidFill>
                  <a:srgbClr val="C00000"/>
                </a:solidFill>
                <a:ea typeface="+mn-lt"/>
                <a:cs typeface="+mn-lt"/>
              </a:rPr>
              <a:t>Look at the scenarios on the back of the sheet.</a:t>
            </a:r>
            <a:endParaRPr lang="en-US" i="1" dirty="0">
              <a:solidFill>
                <a:srgbClr val="C00000"/>
              </a:solidFill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ea typeface="+mn-lt"/>
                <a:cs typeface="+mn-lt"/>
              </a:rPr>
              <a:t>highlight in one </a:t>
            </a:r>
            <a:r>
              <a:rPr lang="en-US" sz="2800" dirty="0" err="1">
                <a:ea typeface="+mn-lt"/>
                <a:cs typeface="+mn-lt"/>
              </a:rPr>
              <a:t>colour</a:t>
            </a:r>
            <a:r>
              <a:rPr lang="en-US" sz="2800" dirty="0">
                <a:ea typeface="+mn-lt"/>
                <a:cs typeface="+mn-lt"/>
              </a:rPr>
              <a:t> how they were exploited, </a:t>
            </a:r>
            <a:endParaRPr lang="en-US" dirty="0"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ea typeface="+mn-lt"/>
                <a:cs typeface="+mn-lt"/>
              </a:rPr>
              <a:t>in another how they got help, </a:t>
            </a:r>
            <a:endParaRPr lang="en-US" dirty="0"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ea typeface="+mn-lt"/>
                <a:cs typeface="+mn-lt"/>
              </a:rPr>
              <a:t>in another how they feel now. </a:t>
            </a:r>
            <a:endParaRPr lang="en-US" dirty="0">
              <a:cs typeface="Calibri" panose="020F0502020204030204"/>
            </a:endParaRPr>
          </a:p>
          <a:p>
            <a:pPr>
              <a:spcAft>
                <a:spcPts val="1800"/>
              </a:spcAft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  <a:cs typeface="Calibri"/>
            </a:endParaRPr>
          </a:p>
        </p:txBody>
      </p: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5C874DF-DEE5-4C1B-9F85-7E06418C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" y="3283838"/>
            <a:ext cx="148190" cy="1467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59759" y="-1137259"/>
            <a:ext cx="7875331" cy="4070959"/>
            <a:chOff x="434090" y="-1138081"/>
            <a:chExt cx="7875331" cy="4070959"/>
          </a:xfrm>
        </p:grpSpPr>
        <p:pic>
          <p:nvPicPr>
            <p:cNvPr id="14" name="Picture 13" descr="A close up of a device&#10;&#10;Description generated with high confidence">
              <a:extLst>
                <a:ext uri="{FF2B5EF4-FFF2-40B4-BE49-F238E27FC236}">
                  <a16:creationId xmlns="" xmlns:a16="http://schemas.microsoft.com/office/drawing/2014/main" id="{5D33696A-AEEB-4468-94F6-970B33CB8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090" y="-1138081"/>
              <a:ext cx="7875331" cy="407095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3E6E7BB-6B0A-43DA-BB8C-F5DD210DEC82}"/>
                </a:ext>
              </a:extLst>
            </p:cNvPr>
            <p:cNvSpPr txBox="1"/>
            <p:nvPr/>
          </p:nvSpPr>
          <p:spPr>
            <a:xfrm rot="21300000">
              <a:off x="615709" y="196422"/>
              <a:ext cx="7543800" cy="83099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>
                  <a:solidFill>
                    <a:schemeClr val="accent2"/>
                  </a:solidFill>
                  <a:latin typeface="Franklin Gothic Medium"/>
                  <a:ea typeface="+mn-lt"/>
                  <a:cs typeface="+mn-lt"/>
                </a:rPr>
                <a:t>Once for sale... now FREE!</a:t>
              </a:r>
              <a:endParaRPr lang="en-US" dirty="0"/>
            </a:p>
          </p:txBody>
        </p:sp>
      </p:grpSp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CAFEA54-F29A-4996-928E-4ECF8FE1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" y="5038936"/>
            <a:ext cx="148190" cy="146779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A2B92807-E2EC-4BED-A28D-E55A6EF4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" y="4389362"/>
            <a:ext cx="148190" cy="146779"/>
          </a:xfrm>
          <a:prstGeom prst="rect">
            <a:avLst/>
          </a:prstGeom>
        </p:spPr>
      </p:pic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F7C46EE-45A6-4DDB-876D-2FB0B3692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234" y="4443131"/>
            <a:ext cx="3967396" cy="1951226"/>
          </a:xfrm>
          <a:prstGeom prst="rect">
            <a:avLst/>
          </a:prstGeom>
        </p:spPr>
      </p:pic>
      <p:pic>
        <p:nvPicPr>
          <p:cNvPr id="16" name="Picture 1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A9AA71E-8A72-4183-A415-1F76156BA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128" y="1331453"/>
            <a:ext cx="3967396" cy="1952385"/>
          </a:xfrm>
          <a:prstGeom prst="rect">
            <a:avLst/>
          </a:prstGeom>
        </p:spPr>
      </p:pic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AF197135-361B-4963-9B24-1F100B0F5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728" y="3559948"/>
            <a:ext cx="3967396" cy="19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212954-2100-4AB3-A499-B4EBADB759BD}"/>
              </a:ext>
            </a:extLst>
          </p:cNvPr>
          <p:cNvSpPr txBox="1"/>
          <p:nvPr/>
        </p:nvSpPr>
        <p:spPr>
          <a:xfrm>
            <a:off x="1274789" y="3066863"/>
            <a:ext cx="6021175" cy="16414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000"/>
              </a:spcAft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#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AskTheQuestion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is it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#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SlaveFree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?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wherever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you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shop.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pPr>
              <a:spcAft>
                <a:spcPts val="2000"/>
              </a:spcAft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Get political.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</p:txBody>
      </p:sp>
      <p:pic>
        <p:nvPicPr>
          <p:cNvPr id="4" name="Picture 5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1057F895-61F0-4D57-88C2-7618FB0BD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7682683" y="2727399"/>
            <a:ext cx="3761282" cy="2316167"/>
          </a:xfrm>
          <a:prstGeom prst="rect">
            <a:avLst/>
          </a:prstGeom>
        </p:spPr>
      </p:pic>
      <p:pic>
        <p:nvPicPr>
          <p:cNvPr id="14" name="Picture 13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5D33696A-AEEB-4468-94F6-970B33CB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90" y="-1075622"/>
            <a:ext cx="7875331" cy="5082362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5C874DF-DEE5-4C1B-9F85-7E06418C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11" y="3274976"/>
            <a:ext cx="148190" cy="1467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E6E7BB-6B0A-43DA-BB8C-F5DD210DEC82}"/>
              </a:ext>
            </a:extLst>
          </p:cNvPr>
          <p:cNvSpPr txBox="1"/>
          <p:nvPr/>
        </p:nvSpPr>
        <p:spPr>
          <a:xfrm rot="21300000">
            <a:off x="806199" y="746083"/>
            <a:ext cx="754380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What you should look for...</a:t>
            </a:r>
            <a:endParaRPr lang="en-US" sz="4800" dirty="0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CAFEA54-F29A-4996-928E-4ECF8FE1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56" y="4380500"/>
            <a:ext cx="148190" cy="1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1057F895-61F0-4D57-88C2-7618FB0BD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25" y="347179"/>
            <a:ext cx="8158396" cy="50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330</Words>
  <Application>Microsoft Office PowerPoint</Application>
  <PresentationFormat>Custom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Anthony</dc:creator>
  <cp:lastModifiedBy>The Salvation Army</cp:lastModifiedBy>
  <cp:revision>734</cp:revision>
  <dcterms:created xsi:type="dcterms:W3CDTF">2013-07-15T20:26:40Z</dcterms:created>
  <dcterms:modified xsi:type="dcterms:W3CDTF">2019-06-27T09:21:03Z</dcterms:modified>
</cp:coreProperties>
</file>