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1" r:id="rId2"/>
    <p:sldId id="267" r:id="rId3"/>
    <p:sldId id="259" r:id="rId4"/>
    <p:sldId id="260" r:id="rId5"/>
    <p:sldId id="274" r:id="rId6"/>
    <p:sldId id="277" r:id="rId7"/>
    <p:sldId id="268" r:id="rId8"/>
    <p:sldId id="278" r:id="rId9"/>
    <p:sldId id="266" r:id="rId10"/>
    <p:sldId id="270" r:id="rId11"/>
    <p:sldId id="271" r:id="rId12"/>
    <p:sldId id="279" r:id="rId13"/>
  </p:sldIdLst>
  <p:sldSz cx="12192000" cy="6858000"/>
  <p:notesSz cx="6858000" cy="923925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962"/>
    <a:srgbClr val="F4BA6C"/>
    <a:srgbClr val="F9B817"/>
    <a:srgbClr val="FAB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4A201-9F2F-4F20-88F9-4F117B6996FC}" v="2" dt="2019-06-19T18:43:26.313"/>
    <p1510:client id="{87C25B62-D2BD-425C-9876-D17B177C60C8}" v="80" dt="2019-06-19T13:05:53.716"/>
    <p1510:client id="{D865D2D2-7C8D-43C0-9FB1-CC3A770F05C6}" v="98" dt="2019-06-19T13:34:30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 autoAdjust="0"/>
    <p:restoredTop sz="94660"/>
  </p:normalViewPr>
  <p:slideViewPr>
    <p:cSldViewPr snapToGrid="0">
      <p:cViewPr>
        <p:scale>
          <a:sx n="90" d="100"/>
          <a:sy n="90" d="100"/>
        </p:scale>
        <p:origin x="-7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B46D-33D9-46ED-8FCB-A14C3E87ED6D}" type="datetimeFigureOut">
              <a:rPr lang="en-GB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115888"/>
            <a:ext cx="552450" cy="311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"/>
            <a:ext cx="5486400" cy="363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888"/>
            <a:ext cx="2971800" cy="46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888"/>
            <a:ext cx="2971800" cy="46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FEC4-3C25-4E24-B733-5C6ADC9D68E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5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they’ve done it tell them there was no chocolate bar, it was just an incentive for them to do the job you needed doing. Ask them the following: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feel?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it right?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be the fair thing to happen now?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thought of intentionally lying to deceive people as the link to today’s theme.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FEC4-3C25-4E24-B733-5C6ADC9D68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1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https://www.youtube.com/watch?v=_3VFojOFdAs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FEC4-3C25-4E24-B733-5C6ADC9D68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9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No country is immune from trafficking in persons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Men now make up larger shares of the total number of victims than they did a decade ago.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Women are the most trafficked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share of detected trafficking cases that are domestic (carried out within a country’s borders) has increased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Usually people are trafficked by members of the same sex or ethnicity, to gain trust.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1 in 500 people, or 136,000 </a:t>
            </a:r>
            <a:r>
              <a:rPr lang="en-GB" dirty="0" err="1" smtClean="0"/>
              <a:t>britons</a:t>
            </a:r>
            <a:r>
              <a:rPr lang="en-GB" dirty="0" smtClean="0"/>
              <a:t> are victims of modern slavery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The highest number of women were trafficked from Albania and second highest Nigeria.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https://www.freedomunited.org/news/britain-gsi-estimates-1-in-500-are-victims-of-modern-slavery/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FEC4-3C25-4E24-B733-5C6ADC9D68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8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https://vimeo.com/147090706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FEC4-3C25-4E24-B733-5C6ADC9D68E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9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https://www.stopthetraffik.org/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FEC4-3C25-4E24-B733-5C6ADC9D68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8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Demand for cheap labour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High profit and  low risk of  being detected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Little community awareness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Victims are vulnerable to exploitation due  to poverty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Victims are vulnerable to exploitation due  to  war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Victims are vulnerable due to a natural disaster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Victims are vulnerable due to poor physical or mental health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Poor law enforcement and training</a:t>
            </a:r>
            <a:endParaRPr lang="en-GB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latin typeface="Trebuchet MS"/>
                <a:ea typeface="Times New Roman"/>
              </a:rPr>
              <a:t>Ineffective laws</a:t>
            </a:r>
            <a:endParaRPr lang="en-GB" dirty="0" smtClean="0">
              <a:latin typeface="Times New Roman"/>
              <a:ea typeface="Times New Roman"/>
            </a:endParaRPr>
          </a:p>
          <a:p>
            <a:r>
              <a:rPr lang="en-GB" dirty="0" smtClean="0">
                <a:latin typeface="Trebuchet MS"/>
                <a:ea typeface="Times New Roman"/>
                <a:cs typeface="Times New Roman"/>
              </a:rPr>
              <a:t>Lack of ordinary people taking action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FEC4-3C25-4E24-B733-5C6ADC9D68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2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8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1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2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5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4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3VFojOFd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hyperlink" Target="https://vimeo.com/14709070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A341423E-134C-4466-963C-05EBBEEC7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-1025655"/>
            <a:ext cx="7425627" cy="5244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602DD4-7A88-4675-9EC6-5E06BF75A285}"/>
              </a:ext>
            </a:extLst>
          </p:cNvPr>
          <p:cNvSpPr txBox="1"/>
          <p:nvPr/>
        </p:nvSpPr>
        <p:spPr>
          <a:xfrm rot="21300000">
            <a:off x="943609" y="697020"/>
            <a:ext cx="75438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For a chocolate bar...</a:t>
            </a:r>
            <a:endParaRPr lang="en-US" sz="560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212954-2100-4AB3-A499-B4EBADB759BD}"/>
              </a:ext>
            </a:extLst>
          </p:cNvPr>
          <p:cNvSpPr txBox="1"/>
          <p:nvPr/>
        </p:nvSpPr>
        <p:spPr>
          <a:xfrm>
            <a:off x="2426533" y="2669415"/>
            <a:ext cx="563392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i="1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Be the first person to:</a:t>
            </a:r>
            <a:endParaRPr lang="en-US" b="1" i="1">
              <a:solidFill>
                <a:srgbClr val="C00000"/>
              </a:solidFill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write the date neatly into your book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sit quietly at your desk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raise your hand when complete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5CA1348-7523-4F6C-97E1-5489CEDB2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54" y="3415142"/>
            <a:ext cx="144780" cy="144780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707D91C-F78B-4810-BD83-8AD006DE1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09" y="3927097"/>
            <a:ext cx="144780" cy="144780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76AFBBA-752D-491C-A579-7BFB5FA5D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915" y="4464453"/>
            <a:ext cx="14478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9D9F02-F926-4326-8C1E-E2B5E2D83502}"/>
              </a:ext>
            </a:extLst>
          </p:cNvPr>
          <p:cNvSpPr txBox="1"/>
          <p:nvPr/>
        </p:nvSpPr>
        <p:spPr>
          <a:xfrm rot="21360000">
            <a:off x="617062" y="487885"/>
            <a:ext cx="971989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Whose responsibility is it?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B7DE7A-5887-4009-991D-4D59942C95CD}"/>
              </a:ext>
            </a:extLst>
          </p:cNvPr>
          <p:cNvSpPr txBox="1"/>
          <p:nvPr/>
        </p:nvSpPr>
        <p:spPr>
          <a:xfrm>
            <a:off x="1165724" y="1794794"/>
            <a:ext cx="3552537" cy="3888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Demand for cheap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labour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High profit and low risk of being detected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Little community awareness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Victims are vulnerable to exploitation due to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poverty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Victims are vulnerable to exploitation due to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 war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Aft>
                <a:spcPts val="160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ea typeface="+mn-lt"/>
              <a:cs typeface="+mn-lt"/>
            </a:endParaRP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55F83B8-F2D8-403D-B407-55A7B657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43" y="1904430"/>
            <a:ext cx="144780" cy="144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5F714F-E644-407C-A9CD-F8BED0F0A436}"/>
              </a:ext>
            </a:extLst>
          </p:cNvPr>
          <p:cNvSpPr txBox="1"/>
          <p:nvPr/>
        </p:nvSpPr>
        <p:spPr>
          <a:xfrm>
            <a:off x="4929889" y="1794794"/>
            <a:ext cx="3288989" cy="46063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Victims are vulnerable due to a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natural disaster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Victims are vulnerable due to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poor physical or mental health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Poor law enforcement and training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Ineffective laws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Lack of ordinary people taking action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/>
            </a:endParaRPr>
          </a:p>
          <a:p>
            <a:pPr>
              <a:spcAft>
                <a:spcPts val="1600"/>
              </a:spcAft>
            </a:pPr>
            <a:endParaRPr lang="en-US" sz="2000" dirty="0">
              <a:solidFill>
                <a:schemeClr val="bg1"/>
              </a:solidFill>
              <a:latin typeface="Franklin Gothic Medium"/>
              <a:ea typeface="+mn-lt"/>
              <a:cs typeface="+mn-lt"/>
            </a:endParaRP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16AE731-B26B-460A-B290-8215FE71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43" y="2414340"/>
            <a:ext cx="144780" cy="144780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7B924BE-4129-46FA-A447-F7484A8A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43" y="3233633"/>
            <a:ext cx="144780" cy="144780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E869150-5497-4DAA-A195-ED8DE9F9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43" y="3749272"/>
            <a:ext cx="144780" cy="144780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C525D19-F595-4110-902A-1D9CDA45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43" y="4580024"/>
            <a:ext cx="144780" cy="144780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CC27282-73FE-4544-A849-D143D490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08" y="1904430"/>
            <a:ext cx="144780" cy="144780"/>
          </a:xfrm>
          <a:prstGeom prst="rect">
            <a:avLst/>
          </a:prstGeom>
        </p:spPr>
      </p:pic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7609156-3F1D-4B77-A97B-B0FFBE85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08" y="2712265"/>
            <a:ext cx="144780" cy="144780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01D3B79-5FB7-4AA0-B7E4-89F910FF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08" y="3863859"/>
            <a:ext cx="144780" cy="144780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A6E5DAD-5576-4D65-9C90-E953CC69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08" y="4694611"/>
            <a:ext cx="144780" cy="144780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13CB001-1D5E-4E17-915E-3FCC01AA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08" y="5296190"/>
            <a:ext cx="14478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F76C90-DD07-4E4A-A6C9-BC1F581C0AAA}"/>
              </a:ext>
            </a:extLst>
          </p:cNvPr>
          <p:cNvSpPr txBox="1"/>
          <p:nvPr/>
        </p:nvSpPr>
        <p:spPr>
          <a:xfrm rot="21360000">
            <a:off x="582686" y="566106"/>
            <a:ext cx="971989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Tell the world...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CBD2CD-CC1F-4970-A4F3-221D89E9EF20}"/>
              </a:ext>
            </a:extLst>
          </p:cNvPr>
          <p:cNvSpPr txBox="1"/>
          <p:nvPr/>
        </p:nvSpPr>
        <p:spPr>
          <a:xfrm>
            <a:off x="2067658" y="2498377"/>
            <a:ext cx="959563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What are the three most important things you would tell someone who didn’t know anything about trafficking and modern slavery?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</p:txBody>
      </p:sp>
      <p:pic>
        <p:nvPicPr>
          <p:cNvPr id="9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2C5A119-A0F2-483F-8114-639E339A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03" y="2683659"/>
            <a:ext cx="156797" cy="1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971AB1D2-CA0F-44AD-8A16-C994A2A0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4" y="-613144"/>
            <a:ext cx="5044253" cy="4121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D4B819-B800-43BB-BC15-FADC3CC55F0B}"/>
              </a:ext>
            </a:extLst>
          </p:cNvPr>
          <p:cNvSpPr txBox="1"/>
          <p:nvPr/>
        </p:nvSpPr>
        <p:spPr>
          <a:xfrm rot="21300000">
            <a:off x="772257" y="650943"/>
            <a:ext cx="44034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Your</a:t>
            </a:r>
            <a:r>
              <a:rPr lang="en-US" sz="60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 choice...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" name="Picture 4" descr="A picture containing transport, aircraft&#10;&#10;Description generated with high confidence">
            <a:extLst>
              <a:ext uri="{FF2B5EF4-FFF2-40B4-BE49-F238E27FC236}">
                <a16:creationId xmlns:a16="http://schemas.microsoft.com/office/drawing/2014/main" xmlns="" id="{81A3CFB4-16C7-4188-8EE2-9E82BB54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15" y="-1119947"/>
            <a:ext cx="6905384" cy="69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8E3176-4D64-4F57-A30A-94910ECB3D61}"/>
              </a:ext>
            </a:extLst>
          </p:cNvPr>
          <p:cNvSpPr txBox="1"/>
          <p:nvPr/>
        </p:nvSpPr>
        <p:spPr>
          <a:xfrm rot="21360000">
            <a:off x="508633" y="463830"/>
            <a:ext cx="512963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  <a:hlinkClick r:id="rId3"/>
              </a:rPr>
              <a:t>Whipped</a:t>
            </a:r>
            <a:r>
              <a:rPr lang="en-US" sz="96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!</a:t>
            </a:r>
            <a:endParaRPr lang="en-US" sz="96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405BD3-1FBD-479D-B47E-7E72B42738CD}"/>
              </a:ext>
            </a:extLst>
          </p:cNvPr>
          <p:cNvSpPr txBox="1"/>
          <p:nvPr/>
        </p:nvSpPr>
        <p:spPr>
          <a:xfrm>
            <a:off x="2386200" y="2612353"/>
            <a:ext cx="836098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cs typeface="Calibri"/>
              </a:rPr>
              <a:t>Do you think you would be tricked?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cs typeface="Calibri"/>
              </a:rPr>
              <a:t>Why? Why not?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  <a:cs typeface="Calibri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cs typeface="Calibri"/>
              </a:rPr>
              <a:t>Why did people sign up for it?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xmlns="" id="{FC592832-A577-41F6-91CD-C013031F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190" y="2793456"/>
            <a:ext cx="156797" cy="142144"/>
          </a:xfrm>
          <a:prstGeom prst="rect">
            <a:avLst/>
          </a:prstGeom>
        </p:spPr>
      </p:pic>
      <p:pic>
        <p:nvPicPr>
          <p:cNvPr id="19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9BAE5D0-9CCA-4D68-B11C-D0553261A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190" y="3658512"/>
            <a:ext cx="156797" cy="142144"/>
          </a:xfrm>
          <a:prstGeom prst="rect">
            <a:avLst/>
          </a:prstGeom>
        </p:spPr>
      </p:pic>
      <p:pic>
        <p:nvPicPr>
          <p:cNvPr id="20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7CBE616-37B7-4566-98D1-A8F7AA8C2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190" y="4496424"/>
            <a:ext cx="156797" cy="1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595F6C99-AD6C-48A6-8554-DF9834FCB6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21290934">
            <a:off x="-2130000" y="-389071"/>
            <a:ext cx="12604523" cy="3566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061AD3-01F0-40B8-858E-66FACCE1550B}"/>
              </a:ext>
            </a:extLst>
          </p:cNvPr>
          <p:cNvSpPr txBox="1"/>
          <p:nvPr/>
        </p:nvSpPr>
        <p:spPr>
          <a:xfrm>
            <a:off x="3928735" y="3088848"/>
            <a:ext cx="7482215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To understand what trafficking and modern slavery is.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To reflect on why trafficking and modern slavery is happening.</a:t>
            </a:r>
            <a:endParaRPr lang="en-US" sz="2800" dirty="0">
              <a:solidFill>
                <a:schemeClr val="bg1"/>
              </a:solidFill>
              <a:latin typeface="Franklin Gothic Medium"/>
            </a:endParaRP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73268EB-B88C-466E-B910-01BBB887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275" y="4336779"/>
            <a:ext cx="190500" cy="190500"/>
          </a:xfrm>
          <a:prstGeom prst="rect">
            <a:avLst/>
          </a:prstGeom>
        </p:spPr>
      </p:pic>
      <p:pic>
        <p:nvPicPr>
          <p:cNvPr id="11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A111BD4-8811-42E8-9CA5-697D7F0B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274" y="3416196"/>
            <a:ext cx="190500" cy="19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703912-2063-40D7-96A2-6892375E8A35}"/>
              </a:ext>
            </a:extLst>
          </p:cNvPr>
          <p:cNvSpPr txBox="1"/>
          <p:nvPr/>
        </p:nvSpPr>
        <p:spPr>
          <a:xfrm rot="21124226">
            <a:off x="943609" y="697020"/>
            <a:ext cx="75438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Trusted and Tricked...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E7DCFF-57AC-40CF-9F47-859252584EDC}"/>
              </a:ext>
            </a:extLst>
          </p:cNvPr>
          <p:cNvSpPr txBox="1"/>
          <p:nvPr/>
        </p:nvSpPr>
        <p:spPr>
          <a:xfrm>
            <a:off x="3938353" y="2492739"/>
            <a:ext cx="5154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Franklin Gothic Medium"/>
              </a:rPr>
              <a:t>Learning Objectives...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053959"/>
            <a:ext cx="4051738" cy="287721"/>
          </a:xfrm>
          <a:prstGeom prst="rect">
            <a:avLst/>
          </a:prstGeom>
          <a:solidFill>
            <a:srgbClr val="FAB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D416F979-03FA-47A8-94E5-B6CB13C40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06" y="-663393"/>
            <a:ext cx="8712282" cy="4420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C31F6-A336-4568-9F5F-5D27E627B89E}"/>
              </a:ext>
            </a:extLst>
          </p:cNvPr>
          <p:cNvSpPr txBox="1"/>
          <p:nvPr/>
        </p:nvSpPr>
        <p:spPr>
          <a:xfrm rot="21300000">
            <a:off x="704928" y="869123"/>
            <a:ext cx="93238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What word(s) is this a definition of?</a:t>
            </a:r>
            <a:endParaRPr lang="en-US" sz="4000" i="1" dirty="0">
              <a:solidFill>
                <a:schemeClr val="accent2"/>
              </a:solidFill>
              <a:latin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EC4290-95F4-4BCC-8893-182C0DB5AEF9}"/>
              </a:ext>
            </a:extLst>
          </p:cNvPr>
          <p:cNvSpPr txBox="1"/>
          <p:nvPr/>
        </p:nvSpPr>
        <p:spPr>
          <a:xfrm>
            <a:off x="925092" y="2184388"/>
            <a:ext cx="689846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A person is seen as another's property – they are bought and sold. They may be used to do work or other things they don’t want to do.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A person is brought to (or moved around) a country by others who trick, trap and trade them, forcing them to do work or other things they don’t want to do.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6768F4C-67BA-46A4-B9FF-8B23BB05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11" y="2328400"/>
            <a:ext cx="144780" cy="1447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E1DFC1-9C23-48EB-B129-488C6E6A452C}"/>
              </a:ext>
            </a:extLst>
          </p:cNvPr>
          <p:cNvSpPr txBox="1"/>
          <p:nvPr/>
        </p:nvSpPr>
        <p:spPr>
          <a:xfrm>
            <a:off x="927927" y="4647198"/>
            <a:ext cx="7121844" cy="8428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ea typeface="+mn-lt"/>
                <a:cs typeface="+mn-lt"/>
              </a:rPr>
              <a:t>Human trafficking takes people on a journey to becoming modern slaves.</a:t>
            </a:r>
            <a:endParaRPr lang="en-US" i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E53D478-FA7B-4CB6-A8F1-84EE0DAE9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10" y="3536976"/>
            <a:ext cx="144780" cy="144780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xmlns="" id="{155ADA7F-4199-4790-B6D8-14ADB5D86C70}"/>
              </a:ext>
            </a:extLst>
          </p:cNvPr>
          <p:cNvSpPr/>
          <p:nvPr/>
        </p:nvSpPr>
        <p:spPr>
          <a:xfrm rot="-3300000">
            <a:off x="7314135" y="3375751"/>
            <a:ext cx="1609939" cy="143233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5BBCCB81-9005-4912-841B-651B0EA096D6}"/>
              </a:ext>
            </a:extLst>
          </p:cNvPr>
          <p:cNvSpPr/>
          <p:nvPr/>
        </p:nvSpPr>
        <p:spPr>
          <a:xfrm rot="3000000">
            <a:off x="7314135" y="3421586"/>
            <a:ext cx="1609939" cy="143233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247934" y="763345"/>
            <a:ext cx="3843230" cy="2718738"/>
            <a:chOff x="8247934" y="763345"/>
            <a:chExt cx="3843230" cy="2718738"/>
          </a:xfrm>
        </p:grpSpPr>
        <p:pic>
          <p:nvPicPr>
            <p:cNvPr id="9" name="Picture 16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BFC000B1-5C17-4365-99FC-85F11C9E7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7934" y="763345"/>
              <a:ext cx="3843230" cy="271873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660747" y="2237658"/>
              <a:ext cx="1737896" cy="396000"/>
            </a:xfrm>
            <a:prstGeom prst="rect">
              <a:avLst/>
            </a:prstGeom>
            <a:solidFill>
              <a:srgbClr val="FAB962"/>
            </a:solidFill>
          </p:spPr>
          <p:txBody>
            <a:bodyPr wrap="square" anchor="ctr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  <a:ea typeface="+mn-lt"/>
                  <a:cs typeface="+mn-lt"/>
                </a:rPr>
                <a:t>HUMAN TRAFFICKING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47934" y="2791249"/>
            <a:ext cx="3843230" cy="2719290"/>
            <a:chOff x="8247934" y="2791249"/>
            <a:chExt cx="3843230" cy="2719290"/>
          </a:xfrm>
        </p:grpSpPr>
        <p:pic>
          <p:nvPicPr>
            <p:cNvPr id="5" name="Picture 6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3B16E57B-EC9F-4032-B2F3-EECA410D7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7934" y="2791249"/>
              <a:ext cx="3843230" cy="27192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660747" y="4288751"/>
              <a:ext cx="1737896" cy="396000"/>
            </a:xfrm>
            <a:prstGeom prst="rect">
              <a:avLst/>
            </a:prstGeom>
            <a:solidFill>
              <a:srgbClr val="FAB962"/>
            </a:solidFill>
          </p:spPr>
          <p:txBody>
            <a:bodyPr wrap="square" anchor="ctr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  <a:ea typeface="+mn-lt"/>
                  <a:cs typeface="+mn-lt"/>
                </a:rPr>
                <a:t>MODERN SLAVERY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7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B115F414-12F6-49C3-A656-9EF48C6C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4" y="-842317"/>
            <a:ext cx="6188094" cy="4362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C31F6-A336-4568-9F5F-5D27E627B89E}"/>
              </a:ext>
            </a:extLst>
          </p:cNvPr>
          <p:cNvSpPr txBox="1"/>
          <p:nvPr/>
        </p:nvSpPr>
        <p:spPr>
          <a:xfrm rot="21300000">
            <a:off x="654426" y="613293"/>
            <a:ext cx="57545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2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What do you know?</a:t>
            </a:r>
            <a:endParaRPr lang="en-US" sz="520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EC4290-95F4-4BCC-8893-182C0DB5AEF9}"/>
              </a:ext>
            </a:extLst>
          </p:cNvPr>
          <p:cNvSpPr txBox="1"/>
          <p:nvPr/>
        </p:nvSpPr>
        <p:spPr>
          <a:xfrm>
            <a:off x="925092" y="2115636"/>
            <a:ext cx="4125469" cy="36830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Trafficking only happens in poorer countries.</a:t>
            </a:r>
            <a:endParaRPr lang="en-US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The percentage of men being trafficked is decreasing.</a:t>
            </a:r>
            <a:endParaRPr lang="en-US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Women are the most trafficked group.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Most trafficking happens across borders.</a:t>
            </a:r>
            <a:endParaRPr lang="en-US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pPr>
              <a:spcAft>
                <a:spcPts val="1600"/>
              </a:spcAft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6768F4C-67BA-46A4-B9FF-8B23BB05D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11" y="2225272"/>
            <a:ext cx="144780" cy="144780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E53D478-FA7B-4CB6-A8F1-84EE0DAE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10" y="3852088"/>
            <a:ext cx="144780" cy="144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E63DB5-0AB8-4DC0-B4D5-D15E43B031FD}"/>
              </a:ext>
            </a:extLst>
          </p:cNvPr>
          <p:cNvSpPr txBox="1"/>
          <p:nvPr/>
        </p:nvSpPr>
        <p:spPr>
          <a:xfrm>
            <a:off x="5434069" y="2115636"/>
            <a:ext cx="3231695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Women never traffic other women.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1 in 500 people, or 136,000 Britons, are victims of modern slavery.</a:t>
            </a:r>
            <a:endParaRPr lang="en-US" sz="200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The highest number of women were trafficked from Albania and second highest Nigeria.</a:t>
            </a:r>
            <a:endParaRPr lang="en-US" sz="200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pPr>
              <a:spcAft>
                <a:spcPts val="1800"/>
              </a:spcAft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5AFC245-E90F-4074-AE7E-2C10F101C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">
            <a:off x="7737240" y="100478"/>
            <a:ext cx="3747787" cy="5976830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D20E78-0BAF-4052-9FB7-6F274608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11" y="3033107"/>
            <a:ext cx="144780" cy="144780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C6A488A-C0D0-4B98-B92E-9C2281421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10" y="4682840"/>
            <a:ext cx="144780" cy="144780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95E0472-5D9C-4350-AD99-C48B35849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100" y="2225272"/>
            <a:ext cx="144780" cy="14478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C163E1D-B948-4700-B0B3-4D22B143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100" y="3067482"/>
            <a:ext cx="144780" cy="144780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D821349-449E-4D24-9DF5-E12C6EDE5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100" y="4230535"/>
            <a:ext cx="14478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14B118F0-579C-471C-9ED4-DE6D7D017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1897508" y="51388"/>
            <a:ext cx="8143591" cy="5773354"/>
          </a:xfrm>
          <a:prstGeom prst="rect">
            <a:avLst/>
          </a:prstGeom>
        </p:spPr>
      </p:pic>
      <p:pic>
        <p:nvPicPr>
          <p:cNvPr id="5" name="Picture 17" descr="A close up of a logo&#10;&#10;Description generated with high confidence">
            <a:hlinkClick r:id="rId4"/>
            <a:extLst>
              <a:ext uri="{FF2B5EF4-FFF2-40B4-BE49-F238E27FC236}">
                <a16:creationId xmlns:a16="http://schemas.microsoft.com/office/drawing/2014/main" xmlns="" id="{161CCC0D-D931-4E92-BCB5-BF8139FC5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62" y="2670214"/>
            <a:ext cx="816220" cy="750277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B0B216E4-1FF2-4F9E-99E0-E29B73F9A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118" y="2784723"/>
            <a:ext cx="505109" cy="5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D2D35BDD-C69C-4209-8D73-7A7861E1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8" y="-329570"/>
            <a:ext cx="3909060" cy="2763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357E48-E239-43E0-8061-D341DA8D69EA}"/>
              </a:ext>
            </a:extLst>
          </p:cNvPr>
          <p:cNvSpPr txBox="1"/>
          <p:nvPr/>
        </p:nvSpPr>
        <p:spPr>
          <a:xfrm rot="21300000">
            <a:off x="483161" y="469292"/>
            <a:ext cx="75438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Case stories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B609D1-DBF1-43C4-92B9-9AC3DFB2F049}"/>
              </a:ext>
            </a:extLst>
          </p:cNvPr>
          <p:cNvSpPr txBox="1"/>
          <p:nvPr/>
        </p:nvSpPr>
        <p:spPr>
          <a:xfrm>
            <a:off x="947894" y="2035749"/>
            <a:ext cx="10125870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7B7B7B"/>
                </a:solidFill>
                <a:latin typeface="Franklin Gothic Medium"/>
                <a:ea typeface="+mn-lt"/>
                <a:cs typeface="+mn-lt"/>
              </a:rPr>
              <a:t>Why do you think they were targeted? </a:t>
            </a:r>
            <a:endParaRPr lang="en-US" sz="2800" dirty="0">
              <a:solidFill>
                <a:srgbClr val="7B7B7B"/>
              </a:solidFill>
              <a:latin typeface="Franklin Gothic Medium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7B7B7B"/>
                </a:solidFill>
                <a:latin typeface="Franklin Gothic Medium"/>
                <a:ea typeface="+mn-lt"/>
                <a:cs typeface="+mn-lt"/>
              </a:rPr>
              <a:t>What was the lie?</a:t>
            </a:r>
            <a:endParaRPr lang="en-US" sz="2800" dirty="0">
              <a:solidFill>
                <a:srgbClr val="7B7B7B"/>
              </a:solidFill>
              <a:latin typeface="Franklin Gothic Medium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7B7B7B"/>
                </a:solidFill>
                <a:latin typeface="Franklin Gothic Medium"/>
                <a:ea typeface="+mn-lt"/>
                <a:cs typeface="+mn-lt"/>
              </a:rPr>
              <a:t>What impact do you think the way they</a:t>
            </a:r>
            <a:br>
              <a:rPr lang="en-US" sz="2800" dirty="0">
                <a:solidFill>
                  <a:srgbClr val="7B7B7B"/>
                </a:solidFill>
                <a:latin typeface="Franklin Gothic Medium"/>
                <a:ea typeface="+mn-lt"/>
                <a:cs typeface="+mn-lt"/>
              </a:rPr>
            </a:br>
            <a:r>
              <a:rPr lang="en-US" sz="2800" dirty="0">
                <a:solidFill>
                  <a:srgbClr val="7B7B7B"/>
                </a:solidFill>
                <a:latin typeface="Franklin Gothic Medium"/>
                <a:ea typeface="+mn-lt"/>
                <a:cs typeface="+mn-lt"/>
              </a:rPr>
              <a:t>were treated was having on them emotionally?</a:t>
            </a:r>
            <a:endParaRPr lang="en-US" sz="2800" dirty="0">
              <a:solidFill>
                <a:srgbClr val="7B7B7B"/>
              </a:solidFill>
              <a:latin typeface="Franklin Gothic Medium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D3B851D6-4E9F-4520-BABC-E4A1F96E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93" y="2220524"/>
            <a:ext cx="156797" cy="142144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xmlns="" id="{CE435534-2FDB-405D-8654-E881091DB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93" y="2856479"/>
            <a:ext cx="156797" cy="142144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5F78C1EE-8788-4F00-9852-D0D32650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93" y="3503892"/>
            <a:ext cx="156797" cy="14214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59C95A5-775B-4418-9210-3A23E04EB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588" y="-309807"/>
            <a:ext cx="1964013" cy="261721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xmlns="" id="{FD97516C-D662-4E67-97DA-96A2301FA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00000">
            <a:off x="7097086" y="-151278"/>
            <a:ext cx="1964013" cy="261721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xmlns="" id="{030CEDDF-33CC-4AB5-921C-F30C44293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0595" y="1530273"/>
            <a:ext cx="1964013" cy="2617215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xmlns="" id="{3B1B4F16-2E18-46EB-B6F8-5CE947AA2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0">
            <a:off x="10350595" y="2719848"/>
            <a:ext cx="1964013" cy="2617215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xmlns="" id="{E0EBFD83-88E6-4ADE-B23E-B37409535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600000">
            <a:off x="7956451" y="1400684"/>
            <a:ext cx="2399441" cy="3195876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xmlns="" id="{13F848D3-E9DD-4ED7-9511-D7C0C80218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031" y="3632935"/>
            <a:ext cx="2250479" cy="29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971AB1D2-CA0F-44AD-8A16-C994A2A0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" y="-663332"/>
            <a:ext cx="5705567" cy="37137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D4B819-B800-43BB-BC15-FADC3CC55F0B}"/>
              </a:ext>
            </a:extLst>
          </p:cNvPr>
          <p:cNvSpPr txBox="1"/>
          <p:nvPr/>
        </p:nvSpPr>
        <p:spPr>
          <a:xfrm rot="21300000">
            <a:off x="506682" y="467015"/>
            <a:ext cx="738265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Types of exploitation</a:t>
            </a:r>
            <a:endParaRPr lang="en-US" sz="1400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09" y="988597"/>
            <a:ext cx="8018848" cy="49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261F48A9-AB6E-4CA5-9073-4DE30651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9" y="836539"/>
            <a:ext cx="7661655" cy="5426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2A9FD-3807-483C-8FF0-34A4F90E4F0D}"/>
              </a:ext>
            </a:extLst>
          </p:cNvPr>
          <p:cNvSpPr txBox="1"/>
          <p:nvPr/>
        </p:nvSpPr>
        <p:spPr>
          <a:xfrm>
            <a:off x="3417478" y="3741030"/>
            <a:ext cx="542757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i="1">
                <a:solidFill>
                  <a:schemeClr val="bg1"/>
                </a:solidFill>
                <a:latin typeface="Franklin Gothic Medium"/>
                <a:cs typeface="Calibri"/>
              </a:rPr>
              <a:t>used </a:t>
            </a:r>
            <a:r>
              <a:rPr lang="en-US" sz="3800" i="1" dirty="0">
                <a:solidFill>
                  <a:schemeClr val="bg1"/>
                </a:solidFill>
                <a:latin typeface="Franklin Gothic Medium"/>
                <a:cs typeface="Calibri"/>
              </a:rPr>
              <a:t>as modern slaves?</a:t>
            </a:r>
            <a:endParaRPr lang="en-US" sz="3800" i="1">
              <a:solidFill>
                <a:schemeClr val="bg1"/>
              </a:solidFill>
              <a:latin typeface="Franklin Gothic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147E1C-8BF4-499B-BCCF-2D2010F6590F}"/>
              </a:ext>
            </a:extLst>
          </p:cNvPr>
          <p:cNvSpPr txBox="1"/>
          <p:nvPr/>
        </p:nvSpPr>
        <p:spPr>
          <a:xfrm>
            <a:off x="2592454" y="3213932"/>
            <a:ext cx="691719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i="1">
                <a:solidFill>
                  <a:schemeClr val="bg1"/>
                </a:solidFill>
                <a:latin typeface="Franklin Gothic Medium"/>
                <a:cs typeface="Calibri"/>
              </a:rPr>
              <a:t>Why are people trafficked and</a:t>
            </a:r>
            <a:endParaRPr lang="en-US"/>
          </a:p>
        </p:txBody>
      </p:sp>
      <p:pic>
        <p:nvPicPr>
          <p:cNvPr id="13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971AB1D2-CA0F-44AD-8A16-C994A2A0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54" y="-613144"/>
            <a:ext cx="5569328" cy="4121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D4B819-B800-43BB-BC15-FADC3CC55F0B}"/>
              </a:ext>
            </a:extLst>
          </p:cNvPr>
          <p:cNvSpPr txBox="1"/>
          <p:nvPr/>
        </p:nvSpPr>
        <p:spPr>
          <a:xfrm rot="21300000">
            <a:off x="654426" y="681712"/>
            <a:ext cx="57545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Pair and share</a:t>
            </a:r>
            <a:endParaRPr lang="en-US" sz="600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560</Words>
  <Application>Microsoft Office PowerPoint</Application>
  <PresentationFormat>Custom</PresentationFormat>
  <Paragraphs>88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Anthony</dc:creator>
  <cp:lastModifiedBy>The Salvation Army</cp:lastModifiedBy>
  <cp:revision>859</cp:revision>
  <dcterms:created xsi:type="dcterms:W3CDTF">2013-07-15T20:26:40Z</dcterms:created>
  <dcterms:modified xsi:type="dcterms:W3CDTF">2019-06-27T09:12:58Z</dcterms:modified>
</cp:coreProperties>
</file>