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0" r:id="rId3"/>
    <p:sldId id="299" r:id="rId4"/>
    <p:sldId id="300" r:id="rId5"/>
    <p:sldId id="302" r:id="rId6"/>
    <p:sldId id="306" r:id="rId7"/>
    <p:sldId id="308" r:id="rId8"/>
    <p:sldId id="309" r:id="rId9"/>
    <p:sldId id="310" r:id="rId10"/>
    <p:sldId id="311" r:id="rId11"/>
    <p:sldId id="316" r:id="rId12"/>
    <p:sldId id="314" r:id="rId13"/>
    <p:sldId id="315" r:id="rId14"/>
    <p:sldId id="324" r:id="rId15"/>
    <p:sldId id="323" r:id="rId16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080"/>
    <a:srgbClr val="969696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5" autoAdjust="0"/>
    <p:restoredTop sz="86246" autoAdjust="0"/>
  </p:normalViewPr>
  <p:slideViewPr>
    <p:cSldViewPr snapToObjects="1">
      <p:cViewPr varScale="1">
        <p:scale>
          <a:sx n="59" d="100"/>
          <a:sy n="59" d="100"/>
        </p:scale>
        <p:origin x="16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9BF0D84-580D-4635-9A24-7558D1A41F0E}" type="datetime1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C021AA-C551-42FD-9443-43C9B942123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D653D75-99C3-49DA-82E2-DDE47DEB61B6}" type="datetime1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783E3F-C0A1-4574-835C-FA995A2AA9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76AA152-75E5-4AC9-BE1C-F08807DCB059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00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GB" altLang="en-US" sz="100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GB" altLang="en-US" sz="100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GB" altLang="en-US" sz="10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0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F1E9F6E-9050-4B4B-A0E7-F68FC36A4F54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1C68F66-BF57-41E6-A0DB-F13C12A70C49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F499323-8C5E-4C1D-9290-29D5CE2C8F8E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00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00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08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24037"/>
            <a:ext cx="8229600" cy="612775"/>
          </a:xfrm>
        </p:spPr>
        <p:txBody>
          <a:bodyPr>
            <a:normAutofit/>
          </a:bodyPr>
          <a:lstStyle>
            <a:lvl1pPr algn="l">
              <a:defRPr sz="2500" b="0" i="0">
                <a:solidFill>
                  <a:srgbClr val="FF0000"/>
                </a:solidFill>
                <a:latin typeface="Arial Bold"/>
                <a:cs typeface="Arial Bold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8229600" cy="3048000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29400" y="6340475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06CEFC-F246-464C-B17D-BFA7218D36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73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1824037"/>
            <a:ext cx="8229600" cy="612775"/>
          </a:xfrm>
        </p:spPr>
        <p:txBody>
          <a:bodyPr>
            <a:normAutofit/>
          </a:bodyPr>
          <a:lstStyle>
            <a:lvl1pPr algn="l">
              <a:defRPr sz="2500" b="0" i="0">
                <a:solidFill>
                  <a:srgbClr val="FF0000"/>
                </a:solidFill>
                <a:latin typeface="Arial Bold"/>
                <a:cs typeface="Arial Bold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8229600" cy="3048000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667000" y="6340475"/>
            <a:ext cx="2133600" cy="3651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fld id="{9A1809FE-2593-4453-8A17-60F3647D8E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78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1824037"/>
            <a:ext cx="8229600" cy="612775"/>
          </a:xfrm>
        </p:spPr>
        <p:txBody>
          <a:bodyPr>
            <a:normAutofit/>
          </a:bodyPr>
          <a:lstStyle>
            <a:lvl1pPr algn="l">
              <a:defRPr sz="2500" b="0" i="0">
                <a:solidFill>
                  <a:srgbClr val="FF0000"/>
                </a:solidFill>
                <a:latin typeface="Arial Bold"/>
                <a:cs typeface="Arial Bold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8229600" cy="3048000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667000" y="6340475"/>
            <a:ext cx="2133600" cy="3651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fld id="{A891DA2B-A612-4645-9325-7AE3F2653C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71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1824037"/>
            <a:ext cx="8229600" cy="612775"/>
          </a:xfrm>
        </p:spPr>
        <p:txBody>
          <a:bodyPr>
            <a:normAutofit/>
          </a:bodyPr>
          <a:lstStyle>
            <a:lvl1pPr algn="l">
              <a:defRPr sz="2500" b="0" i="0">
                <a:solidFill>
                  <a:srgbClr val="FF0000"/>
                </a:solidFill>
                <a:latin typeface="Arial Bold"/>
                <a:cs typeface="Arial Bold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8229600" cy="3048000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667000" y="6340475"/>
            <a:ext cx="2133600" cy="3651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fld id="{7D019CC9-21A4-4F5A-9CBF-7CD6EDE789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09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A174644-DF41-473D-A895-D96CB08DB0C0}" type="datetime1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18D33E2-C654-4816-B18C-69978645C5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404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692943D-654A-489E-BC29-005EDA5B675C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1188" y="-171450"/>
            <a:ext cx="3859212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-9525"/>
            <a:ext cx="3275013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1188" y="2203450"/>
            <a:ext cx="36861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550" y="-53975"/>
            <a:ext cx="3019425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2250" y="4743450"/>
            <a:ext cx="9590088" cy="2243138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132388"/>
            <a:ext cx="12319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14" y="5331353"/>
            <a:ext cx="684076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6000" dirty="0">
                <a:ln>
                  <a:solidFill>
                    <a:srgbClr val="FFFFCC"/>
                  </a:solidFill>
                </a:ln>
                <a:solidFill>
                  <a:schemeClr val="bg1"/>
                </a:solidFill>
                <a:latin typeface="Haettenschweiler" panose="020B0706040902060204" pitchFamily="34" charset="0"/>
                <a:ea typeface="ＭＳ Ｐゴシック" charset="-128"/>
              </a:rPr>
              <a:t>The Salvation Army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ctrTitle" idx="4294967295"/>
          </p:nvPr>
        </p:nvSpPr>
        <p:spPr>
          <a:xfrm>
            <a:off x="1547813" y="765175"/>
            <a:ext cx="8229600" cy="612775"/>
          </a:xfrm>
        </p:spPr>
        <p:txBody>
          <a:bodyPr/>
          <a:lstStyle/>
          <a:p>
            <a:pPr algn="l"/>
            <a:r>
              <a:rPr lang="en-GB" altLang="en-US" sz="5400" smtClean="0">
                <a:solidFill>
                  <a:srgbClr val="FFFFCC"/>
                </a:solidFill>
                <a:latin typeface="Haettenschweiler" panose="020B070604090206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Hope in communities</a:t>
            </a:r>
          </a:p>
        </p:txBody>
      </p:sp>
      <p:sp>
        <p:nvSpPr>
          <p:cNvPr id="21508" name="Subtitle 11"/>
          <p:cNvSpPr>
            <a:spLocks/>
          </p:cNvSpPr>
          <p:nvPr/>
        </p:nvSpPr>
        <p:spPr bwMode="auto">
          <a:xfrm>
            <a:off x="250825" y="2349500"/>
            <a:ext cx="45513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800" b="1" dirty="0">
                <a:latin typeface="Trebuchet MS" panose="020B0603020202020204" pitchFamily="34" charset="0"/>
                <a:cs typeface="Arial" panose="020B0604020202020204" pitchFamily="34" charset="0"/>
              </a:rPr>
              <a:t>Living and working in poor areas</a:t>
            </a:r>
            <a:r>
              <a:rPr lang="en-GB" altLang="en-US" sz="2800" dirty="0">
                <a:latin typeface="Trebuchet MS" panose="020B0603020202020204" pitchFamily="34" charset="0"/>
                <a:cs typeface="Arial" panose="020B0604020202020204" pitchFamily="34" charset="0"/>
              </a:rPr>
              <a:t> and helping to transform communities.</a:t>
            </a:r>
          </a:p>
          <a:p>
            <a:endParaRPr lang="en-GB" altLang="en-US" sz="28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r>
              <a:rPr lang="en-GB" altLang="en-US" sz="2800" b="1" dirty="0">
                <a:latin typeface="Trebuchet MS" panose="020B0603020202020204" pitchFamily="34" charset="0"/>
                <a:cs typeface="Arial" panose="020B0604020202020204" pitchFamily="34" charset="0"/>
              </a:rPr>
              <a:t>Running youth clubs and mentoring</a:t>
            </a:r>
            <a:r>
              <a:rPr lang="en-GB" altLang="en-US" sz="2800" dirty="0">
                <a:latin typeface="Trebuchet MS" panose="020B0603020202020204" pitchFamily="34" charset="0"/>
                <a:cs typeface="Arial" panose="020B0604020202020204" pitchFamily="34" charset="0"/>
              </a:rPr>
              <a:t> programmes for young people.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013" y="5680075"/>
            <a:ext cx="792162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7395">
            <a:off x="5219700" y="2159000"/>
            <a:ext cx="3768725" cy="2513013"/>
          </a:xfrm>
          <a:prstGeom prst="rect">
            <a:avLst/>
          </a:prstGeom>
          <a:noFill/>
          <a:ln w="38100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ctrTitle" idx="4294967295"/>
          </p:nvPr>
        </p:nvSpPr>
        <p:spPr>
          <a:xfrm>
            <a:off x="2268538" y="333375"/>
            <a:ext cx="8229600" cy="612775"/>
          </a:xfrm>
        </p:spPr>
        <p:txBody>
          <a:bodyPr/>
          <a:lstStyle/>
          <a:p>
            <a:pPr algn="l"/>
            <a:r>
              <a:rPr lang="en-GB" altLang="en-US" sz="5400" smtClean="0">
                <a:solidFill>
                  <a:srgbClr val="FFFFCC"/>
                </a:solidFill>
                <a:latin typeface="Haettenschweiler" panose="020B070604090206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International work</a:t>
            </a:r>
          </a:p>
        </p:txBody>
      </p:sp>
      <p:sp>
        <p:nvSpPr>
          <p:cNvPr id="22532" name="Subtitle 11"/>
          <p:cNvSpPr>
            <a:spLocks/>
          </p:cNvSpPr>
          <p:nvPr/>
        </p:nvSpPr>
        <p:spPr bwMode="auto">
          <a:xfrm>
            <a:off x="306388" y="1484313"/>
            <a:ext cx="46513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800" dirty="0">
                <a:latin typeface="Trebuchet MS" panose="020B0603020202020204" pitchFamily="34" charset="0"/>
                <a:cs typeface="Arial" panose="020B0604020202020204" pitchFamily="34" charset="0"/>
              </a:rPr>
              <a:t>The Salvation Army works in more than </a:t>
            </a:r>
            <a:r>
              <a:rPr lang="en-GB" altLang="en-US" sz="2800" b="1" dirty="0">
                <a:latin typeface="Trebuchet MS" panose="020B0603020202020204" pitchFamily="34" charset="0"/>
                <a:cs typeface="Arial" panose="020B0604020202020204" pitchFamily="34" charset="0"/>
              </a:rPr>
              <a:t>120 countries</a:t>
            </a:r>
            <a:r>
              <a:rPr lang="en-GB" altLang="en-US" sz="2800" dirty="0"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altLang="en-US" sz="2800" dirty="0">
                <a:latin typeface="Trebuchet MS" panose="020B0603020202020204" pitchFamily="34" charset="0"/>
                <a:cs typeface="Arial" panose="020B0604020202020204" pitchFamily="34" charset="0"/>
              </a:rPr>
              <a:t>Helping people to find ways out of </a:t>
            </a:r>
            <a:r>
              <a:rPr lang="en-GB" altLang="en-US" sz="2800" b="1" dirty="0">
                <a:latin typeface="Trebuchet MS" panose="020B0603020202020204" pitchFamily="34" charset="0"/>
                <a:cs typeface="Arial" panose="020B0604020202020204" pitchFamily="34" charset="0"/>
              </a:rPr>
              <a:t>poverty</a:t>
            </a:r>
            <a:r>
              <a:rPr lang="en-GB" altLang="en-US" sz="2800" dirty="0"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altLang="en-US" sz="2800" b="1" dirty="0">
                <a:latin typeface="Trebuchet MS" panose="020B0603020202020204" pitchFamily="34" charset="0"/>
                <a:cs typeface="Arial" panose="020B0604020202020204" pitchFamily="34" charset="0"/>
              </a:rPr>
              <a:t>Disaster relief</a:t>
            </a:r>
            <a:r>
              <a:rPr lang="en-GB" altLang="en-US" sz="2800" dirty="0">
                <a:latin typeface="Trebuchet MS" panose="020B0603020202020204" pitchFamily="34" charset="0"/>
                <a:cs typeface="Arial" panose="020B0604020202020204" pitchFamily="34" charset="0"/>
              </a:rPr>
              <a:t> and rehabilitation.</a:t>
            </a:r>
          </a:p>
          <a:p>
            <a:r>
              <a:rPr lang="en-GB" altLang="en-US" sz="2800" b="1" dirty="0">
                <a:latin typeface="Trebuchet MS" panose="020B0603020202020204" pitchFamily="34" charset="0"/>
                <a:cs typeface="Arial" panose="020B0604020202020204" pitchFamily="34" charset="0"/>
              </a:rPr>
              <a:t>Fighting against human trafficking</a:t>
            </a:r>
            <a:r>
              <a:rPr lang="en-GB" altLang="en-US" sz="2800" dirty="0">
                <a:latin typeface="Trebuchet MS" panose="020B0603020202020204" pitchFamily="34" charset="0"/>
                <a:cs typeface="Arial" panose="020B0604020202020204" pitchFamily="34" charset="0"/>
              </a:rPr>
              <a:t> and other forms of injustice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0050" y="5726113"/>
            <a:ext cx="7731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3915">
            <a:off x="4954588" y="2147888"/>
            <a:ext cx="3929062" cy="2946400"/>
          </a:xfrm>
          <a:prstGeom prst="rect">
            <a:avLst/>
          </a:prstGeom>
          <a:noFill/>
          <a:ln w="38100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/>
          </p:cNvSpPr>
          <p:nvPr/>
        </p:nvSpPr>
        <p:spPr bwMode="auto">
          <a:xfrm>
            <a:off x="1254125" y="404813"/>
            <a:ext cx="822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rgbClr val="FFFFCC"/>
                </a:solidFill>
                <a:latin typeface="Haettenschweiler" panose="020B0706040902060204" pitchFamily="34" charset="0"/>
                <a:cs typeface="Arial Bold" panose="020B0704020202020204" pitchFamily="34" charset="0"/>
              </a:rPr>
              <a:t>Caring for people in need</a:t>
            </a:r>
          </a:p>
        </p:txBody>
      </p:sp>
      <p:sp>
        <p:nvSpPr>
          <p:cNvPr id="25603" name="Subtitle 11"/>
          <p:cNvSpPr>
            <a:spLocks/>
          </p:cNvSpPr>
          <p:nvPr/>
        </p:nvSpPr>
        <p:spPr bwMode="auto">
          <a:xfrm>
            <a:off x="4860925" y="1341438"/>
            <a:ext cx="36718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800" b="1" dirty="0">
                <a:latin typeface="Trebuchet MS" panose="020B0603020202020204" pitchFamily="34" charset="0"/>
                <a:cs typeface="Arial" panose="020B0604020202020204" pitchFamily="34" charset="0"/>
              </a:rPr>
              <a:t>Emergency work</a:t>
            </a:r>
            <a:r>
              <a:rPr lang="en-GB" altLang="en-US" sz="2800" dirty="0">
                <a:latin typeface="Trebuchet MS" panose="020B0603020202020204" pitchFamily="34" charset="0"/>
                <a:cs typeface="Arial" panose="020B0604020202020204" pitchFamily="34" charset="0"/>
              </a:rPr>
              <a:t> – providing hot drinks, food and comfort to emergency workers and victims.</a:t>
            </a:r>
          </a:p>
          <a:p>
            <a:r>
              <a:rPr lang="en-GB" altLang="en-US" sz="2800" b="1" dirty="0">
                <a:latin typeface="Trebuchet MS" panose="020B0603020202020204" pitchFamily="34" charset="0"/>
                <a:cs typeface="Arial" panose="020B0604020202020204" pitchFamily="34" charset="0"/>
              </a:rPr>
              <a:t>Providing food parcels</a:t>
            </a:r>
            <a:r>
              <a:rPr lang="en-GB" altLang="en-US" sz="2800" dirty="0">
                <a:latin typeface="Trebuchet MS" panose="020B0603020202020204" pitchFamily="34" charset="0"/>
                <a:cs typeface="Arial" panose="020B0604020202020204" pitchFamily="34" charset="0"/>
              </a:rPr>
              <a:t> and toys at Christmas to families in need. </a:t>
            </a:r>
          </a:p>
          <a:p>
            <a:r>
              <a:rPr lang="en-GB" altLang="en-US" sz="2800" b="1" dirty="0">
                <a:latin typeface="Trebuchet MS" panose="020B0603020202020204" pitchFamily="34" charset="0"/>
                <a:cs typeface="Arial" panose="020B0604020202020204" pitchFamily="34" charset="0"/>
              </a:rPr>
              <a:t>Visiting prisoners</a:t>
            </a:r>
            <a:r>
              <a:rPr lang="en-GB" altLang="en-US" sz="2800" dirty="0">
                <a:latin typeface="Trebuchet MS" panose="020B0603020202020204" pitchFamily="34" charset="0"/>
                <a:cs typeface="Arial" panose="020B0604020202020204" pitchFamily="34" charset="0"/>
              </a:rPr>
              <a:t> and supporting their families.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229225"/>
            <a:ext cx="12319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5910">
            <a:off x="198438" y="2058988"/>
            <a:ext cx="4349750" cy="2503487"/>
          </a:xfrm>
          <a:prstGeom prst="rect">
            <a:avLst/>
          </a:prstGeom>
          <a:noFill/>
          <a:ln w="38100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/>
          </p:cNvSpPr>
          <p:nvPr/>
        </p:nvSpPr>
        <p:spPr bwMode="auto">
          <a:xfrm>
            <a:off x="1619250" y="476250"/>
            <a:ext cx="822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rgbClr val="FFFFCC"/>
                </a:solidFill>
                <a:latin typeface="Haettenschweiler" panose="020B0706040902060204" pitchFamily="34" charset="0"/>
                <a:cs typeface="Arial Bold" panose="020B0704020202020204" pitchFamily="34" charset="0"/>
              </a:rPr>
              <a:t>Care for older people</a:t>
            </a:r>
          </a:p>
        </p:txBody>
      </p:sp>
      <p:sp>
        <p:nvSpPr>
          <p:cNvPr id="26627" name="Subtitle 11"/>
          <p:cNvSpPr>
            <a:spLocks/>
          </p:cNvSpPr>
          <p:nvPr/>
        </p:nvSpPr>
        <p:spPr bwMode="auto">
          <a:xfrm>
            <a:off x="382588" y="1397000"/>
            <a:ext cx="45497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800" b="1" dirty="0">
                <a:latin typeface="Trebuchet MS" panose="020B0603020202020204" pitchFamily="34" charset="0"/>
                <a:cs typeface="Arial" panose="020B0604020202020204" pitchFamily="34" charset="0"/>
              </a:rPr>
              <a:t>Lunch clubs</a:t>
            </a:r>
            <a:r>
              <a:rPr lang="en-GB" altLang="en-US" sz="2800" dirty="0">
                <a:latin typeface="Trebuchet MS" panose="020B0603020202020204" pitchFamily="34" charset="0"/>
                <a:cs typeface="Arial" panose="020B0604020202020204" pitchFamily="34" charset="0"/>
              </a:rPr>
              <a:t> providing meals and friendship for those who find it difficult to cook for themselves</a:t>
            </a:r>
          </a:p>
          <a:p>
            <a:r>
              <a:rPr lang="en-GB" altLang="en-US" sz="2800" b="1" dirty="0">
                <a:latin typeface="Trebuchet MS" panose="020B0603020202020204" pitchFamily="34" charset="0"/>
                <a:cs typeface="Arial" panose="020B0604020202020204" pitchFamily="34" charset="0"/>
              </a:rPr>
              <a:t>Residential care homes</a:t>
            </a:r>
            <a:r>
              <a:rPr lang="en-GB" altLang="en-US" sz="2800" dirty="0">
                <a:latin typeface="Trebuchet MS" panose="020B0603020202020204" pitchFamily="34" charset="0"/>
                <a:cs typeface="Arial" panose="020B0604020202020204" pitchFamily="34" charset="0"/>
              </a:rPr>
              <a:t> for those who can no longer live on their own</a:t>
            </a:r>
          </a:p>
          <a:p>
            <a:r>
              <a:rPr lang="en-GB" altLang="en-US" sz="2800" b="1" dirty="0">
                <a:latin typeface="Trebuchet MS" panose="020B0603020202020204" pitchFamily="34" charset="0"/>
                <a:cs typeface="Arial" panose="020B0604020202020204" pitchFamily="34" charset="0"/>
              </a:rPr>
              <a:t>Christmas Day meals</a:t>
            </a:r>
            <a:r>
              <a:rPr lang="en-GB" altLang="en-US" sz="2800" dirty="0">
                <a:latin typeface="Trebuchet MS" panose="020B0603020202020204" pitchFamily="34" charset="0"/>
                <a:cs typeface="Arial" panose="020B0604020202020204" pitchFamily="34" charset="0"/>
              </a:rPr>
              <a:t> for people who may not have families. 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50" y="5721350"/>
            <a:ext cx="792163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9675" y="1844675"/>
            <a:ext cx="3944938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0"/>
          <p:cNvSpPr>
            <a:spLocks noGrp="1"/>
          </p:cNvSpPr>
          <p:nvPr>
            <p:ph type="ctrTitle" idx="4294967295"/>
          </p:nvPr>
        </p:nvSpPr>
        <p:spPr>
          <a:xfrm>
            <a:off x="530225" y="692150"/>
            <a:ext cx="8229600" cy="612775"/>
          </a:xfrm>
        </p:spPr>
        <p:txBody>
          <a:bodyPr/>
          <a:lstStyle/>
          <a:p>
            <a:pPr algn="l"/>
            <a:r>
              <a:rPr lang="en-GB" altLang="en-US" sz="8000" smtClean="0">
                <a:solidFill>
                  <a:srgbClr val="FFFFCC"/>
                </a:solidFill>
                <a:latin typeface="Haettenschweiler" panose="020B070604090206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Jesus said: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57213" y="2133600"/>
            <a:ext cx="8048625" cy="4284663"/>
          </a:xfrm>
          <a:prstGeom prst="roundRect">
            <a:avLst/>
          </a:prstGeom>
          <a:solidFill>
            <a:srgbClr val="008080"/>
          </a:solidFill>
          <a:ln w="57150">
            <a:solidFill>
              <a:srgbClr val="FF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 b="1" dirty="0">
              <a:solidFill>
                <a:srgbClr val="FFFFCC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r>
              <a:rPr lang="en-GB" sz="2800" b="1" dirty="0">
                <a:solidFill>
                  <a:srgbClr val="FFFFCC"/>
                </a:solidFill>
                <a:latin typeface="Trebuchet MS" panose="020B0603020202020204" pitchFamily="34" charset="0"/>
              </a:rPr>
              <a:t>I was hungry and you fed me,</a:t>
            </a:r>
          </a:p>
          <a:p>
            <a:pPr algn="ctr">
              <a:defRPr/>
            </a:pPr>
            <a:r>
              <a:rPr lang="en-GB" sz="2800" b="1" dirty="0">
                <a:solidFill>
                  <a:srgbClr val="FFFFCC"/>
                </a:solidFill>
                <a:latin typeface="Trebuchet MS" panose="020B0603020202020204" pitchFamily="34" charset="0"/>
              </a:rPr>
              <a:t>I was thirsty and you gave me a drink,</a:t>
            </a:r>
          </a:p>
          <a:p>
            <a:pPr algn="ctr">
              <a:defRPr/>
            </a:pPr>
            <a:r>
              <a:rPr lang="en-GB" sz="2800" b="1" dirty="0">
                <a:solidFill>
                  <a:srgbClr val="FFFFCC"/>
                </a:solidFill>
                <a:latin typeface="Trebuchet MS" panose="020B0603020202020204" pitchFamily="34" charset="0"/>
              </a:rPr>
              <a:t>I was homeless and you gave me a room,</a:t>
            </a:r>
          </a:p>
          <a:p>
            <a:pPr algn="ctr">
              <a:defRPr/>
            </a:pPr>
            <a:r>
              <a:rPr lang="en-GB" sz="2800" b="1" dirty="0">
                <a:solidFill>
                  <a:srgbClr val="FFFFCC"/>
                </a:solidFill>
                <a:latin typeface="Trebuchet MS" panose="020B0603020202020204" pitchFamily="34" charset="0"/>
              </a:rPr>
              <a:t>I was shivering and you gave me clothes,</a:t>
            </a:r>
          </a:p>
          <a:p>
            <a:pPr algn="ctr">
              <a:defRPr/>
            </a:pPr>
            <a:r>
              <a:rPr lang="en-GB" sz="2800" b="1" dirty="0">
                <a:solidFill>
                  <a:srgbClr val="FFFFCC"/>
                </a:solidFill>
                <a:latin typeface="Trebuchet MS" panose="020B0603020202020204" pitchFamily="34" charset="0"/>
              </a:rPr>
              <a:t>I was sick and you stopped to visit,</a:t>
            </a:r>
          </a:p>
          <a:p>
            <a:pPr algn="ctr">
              <a:defRPr/>
            </a:pPr>
            <a:r>
              <a:rPr lang="en-GB" sz="2800" b="1" dirty="0">
                <a:solidFill>
                  <a:srgbClr val="FFFFCC"/>
                </a:solidFill>
                <a:latin typeface="Trebuchet MS" panose="020B0603020202020204" pitchFamily="34" charset="0"/>
              </a:rPr>
              <a:t>I was in prison and you came to me.</a:t>
            </a:r>
          </a:p>
          <a:p>
            <a:pPr algn="ctr">
              <a:defRPr/>
            </a:pPr>
            <a:endParaRPr lang="en-GB" sz="2800" b="1" dirty="0">
              <a:solidFill>
                <a:srgbClr val="FFFFCC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rgbClr val="FFFFCC"/>
                </a:solidFill>
                <a:latin typeface="Trebuchet MS" panose="020B0603020202020204" pitchFamily="34" charset="0"/>
              </a:rPr>
              <a:t>Matthew 25:36 (MSG)</a:t>
            </a:r>
          </a:p>
        </p:txBody>
      </p:sp>
      <p:pic>
        <p:nvPicPr>
          <p:cNvPr id="20484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4977">
            <a:off x="5002213" y="368300"/>
            <a:ext cx="3381375" cy="2251075"/>
          </a:xfrm>
          <a:prstGeom prst="rect">
            <a:avLst/>
          </a:prstGeom>
          <a:noFill/>
          <a:ln w="66675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8275" y="5414963"/>
            <a:ext cx="10160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404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BE4A8D7-A048-43C2-9CD2-13BF84EA8A51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1188" y="-171450"/>
            <a:ext cx="3859212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-9525"/>
            <a:ext cx="3275013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1188" y="2203450"/>
            <a:ext cx="36861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550" y="-53975"/>
            <a:ext cx="3019425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2250" y="4743450"/>
            <a:ext cx="9590088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132388"/>
            <a:ext cx="12319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14" y="5331353"/>
            <a:ext cx="684076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6000" dirty="0">
                <a:ln>
                  <a:solidFill>
                    <a:srgbClr val="FFFFCC"/>
                  </a:solidFill>
                </a:ln>
                <a:solidFill>
                  <a:schemeClr val="bg1"/>
                </a:solidFill>
                <a:latin typeface="Haettenschweiler" panose="020B0706040902060204" pitchFamily="34" charset="0"/>
                <a:ea typeface="ＭＳ Ｐゴシック" charset="-128"/>
              </a:rPr>
              <a:t>The Salvation Army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2755">
            <a:off x="-331519" y="1342321"/>
            <a:ext cx="9814940" cy="608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404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C451826-4AE3-40FB-A41A-ACF4057C7467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8138" y="0"/>
            <a:ext cx="10080626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22225" y="174625"/>
            <a:ext cx="97202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  <a:latin typeface="Haettenschweiler" panose="020B0706040902060204" pitchFamily="34" charset="0"/>
              </a:rPr>
              <a:t>What do you know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  <a:latin typeface="Haettenschweiler" panose="020B0706040902060204" pitchFamily="34" charset="0"/>
              </a:rPr>
              <a:t>about The Salvation Army?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1273175" y="476250"/>
            <a:ext cx="7004050" cy="1143000"/>
          </a:xfrm>
        </p:spPr>
        <p:txBody>
          <a:bodyPr/>
          <a:lstStyle/>
          <a:p>
            <a:pPr algn="l"/>
            <a:r>
              <a:rPr lang="en-GB" altLang="en-US" sz="6000" smtClean="0">
                <a:solidFill>
                  <a:srgbClr val="FFFFCC"/>
                </a:solidFill>
                <a:latin typeface="Haettenschweiler" panose="020B070604090206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The Salvation Army is…</a:t>
            </a:r>
            <a:r>
              <a:rPr lang="en-GB" altLang="en-US" sz="6000" b="1" smtClean="0">
                <a:solidFill>
                  <a:srgbClr val="FFFFCC"/>
                </a:solidFill>
                <a:latin typeface="Haettenschweiler" panose="020B0706040902060204" pitchFamily="34" charset="0"/>
                <a:ea typeface="ＭＳ Ｐゴシック" panose="020B0600070205080204" pitchFamily="34" charset="-128"/>
              </a:rPr>
              <a:t/>
            </a:r>
            <a:br>
              <a:rPr lang="en-GB" altLang="en-US" sz="6000" b="1" smtClean="0">
                <a:solidFill>
                  <a:srgbClr val="FFFFCC"/>
                </a:solidFill>
                <a:latin typeface="Haettenschweiler" panose="020B0706040902060204" pitchFamily="34" charset="0"/>
                <a:ea typeface="ＭＳ Ｐゴシック" panose="020B0600070205080204" pitchFamily="34" charset="-128"/>
              </a:rPr>
            </a:br>
            <a:endParaRPr lang="en-GB" altLang="en-US" sz="6000" b="1" smtClean="0">
              <a:solidFill>
                <a:srgbClr val="FFFFCC"/>
              </a:solidFill>
              <a:latin typeface="Haettenschweiler" panose="020B070604090206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03350"/>
            <a:ext cx="8435975" cy="411321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en-GB" altLang="en-US" sz="2800" dirty="0" smtClean="0">
              <a:latin typeface="Trebuchet MS" panose="020B0603020202020204" pitchFamily="34" charset="0"/>
              <a:ea typeface="ＭＳ Ｐゴシック" charset="-128"/>
            </a:endParaRPr>
          </a:p>
          <a:p>
            <a:pPr>
              <a:buFont typeface="Arial" charset="0"/>
              <a:buChar char="•"/>
              <a:defRPr/>
            </a:pPr>
            <a:r>
              <a:rPr lang="en-GB" altLang="en-US" sz="2800" dirty="0" smtClean="0">
                <a:latin typeface="Trebuchet MS" panose="020B0603020202020204" pitchFamily="34" charset="0"/>
                <a:ea typeface="ＭＳ Ｐゴシック" charset="-128"/>
              </a:rPr>
              <a:t>A Christian Church which strongly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sz="2800" dirty="0" smtClean="0">
                <a:latin typeface="Trebuchet MS" panose="020B0603020202020204" pitchFamily="34" charset="0"/>
                <a:ea typeface="ＭＳ Ｐゴシック" charset="-128"/>
              </a:rPr>
              <a:t>   believes in putting its beliefs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sz="2800" dirty="0">
                <a:latin typeface="Trebuchet MS" panose="020B0603020202020204" pitchFamily="34" charset="0"/>
                <a:ea typeface="ＭＳ Ｐゴシック" charset="-128"/>
              </a:rPr>
              <a:t> </a:t>
            </a:r>
            <a:r>
              <a:rPr lang="en-GB" altLang="en-US" sz="2800" dirty="0" smtClean="0">
                <a:latin typeface="Trebuchet MS" panose="020B0603020202020204" pitchFamily="34" charset="0"/>
                <a:ea typeface="ＭＳ Ｐゴシック" charset="-128"/>
              </a:rPr>
              <a:t>  in action. </a:t>
            </a:r>
          </a:p>
          <a:p>
            <a:pPr marL="0" indent="0">
              <a:buFont typeface="Arial" charset="0"/>
              <a:buNone/>
              <a:defRPr/>
            </a:pPr>
            <a:endParaRPr lang="en-GB" altLang="en-US" sz="2800" dirty="0" smtClean="0">
              <a:latin typeface="Trebuchet MS" panose="020B0603020202020204" pitchFamily="34" charset="0"/>
              <a:ea typeface="ＭＳ Ｐゴシック" charset="-128"/>
            </a:endParaRPr>
          </a:p>
          <a:p>
            <a:pPr>
              <a:buFont typeface="Arial" charset="0"/>
              <a:buChar char="•"/>
              <a:defRPr/>
            </a:pPr>
            <a:r>
              <a:rPr lang="en-GB" altLang="en-US" sz="2800" dirty="0" smtClean="0">
                <a:latin typeface="Trebuchet MS" panose="020B0603020202020204" pitchFamily="34" charset="0"/>
                <a:ea typeface="ＭＳ Ｐゴシック" charset="-128"/>
              </a:rPr>
              <a:t>One of the largest and most diverse providers of social care in the UK and Ireland (after the government).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550" y="5607050"/>
            <a:ext cx="974725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8739">
            <a:off x="6437313" y="1776413"/>
            <a:ext cx="2378075" cy="1911350"/>
          </a:xfrm>
          <a:prstGeom prst="rect">
            <a:avLst/>
          </a:prstGeom>
          <a:noFill/>
          <a:ln w="57150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 txBox="1">
            <a:spLocks noGrp="1"/>
          </p:cNvSpPr>
          <p:nvPr/>
        </p:nvSpPr>
        <p:spPr bwMode="auto">
          <a:xfrm>
            <a:off x="2667000" y="63404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3DFBD63-B836-45ED-B3F4-B1CDC0D6101E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Title 10"/>
          <p:cNvSpPr>
            <a:spLocks/>
          </p:cNvSpPr>
          <p:nvPr/>
        </p:nvSpPr>
        <p:spPr bwMode="auto">
          <a:xfrm>
            <a:off x="2051050" y="476250"/>
            <a:ext cx="822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rgbClr val="FFFFCC"/>
                </a:solidFill>
                <a:latin typeface="Haettenschweiler" panose="020B0706040902060204" pitchFamily="34" charset="0"/>
                <a:cs typeface="Arial Bold" panose="020B0704020202020204" pitchFamily="34" charset="0"/>
              </a:rPr>
              <a:t>Churches</a:t>
            </a:r>
          </a:p>
        </p:txBody>
      </p:sp>
      <p:sp>
        <p:nvSpPr>
          <p:cNvPr id="12292" name="Subtitle 11"/>
          <p:cNvSpPr>
            <a:spLocks/>
          </p:cNvSpPr>
          <p:nvPr/>
        </p:nvSpPr>
        <p:spPr bwMode="auto">
          <a:xfrm>
            <a:off x="323850" y="1420813"/>
            <a:ext cx="5646738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dirty="0">
                <a:latin typeface="Trebuchet MS" panose="020B0603020202020204" pitchFamily="34" charset="0"/>
                <a:cs typeface="Arial" panose="020B0604020202020204" pitchFamily="34" charset="0"/>
              </a:rPr>
              <a:t>More than 700 Salvation Army churches in the UK and Ireland.</a:t>
            </a:r>
          </a:p>
          <a:p>
            <a:r>
              <a:rPr lang="en-GB" altLang="en-US" dirty="0">
                <a:latin typeface="Trebuchet MS" panose="020B0603020202020204" pitchFamily="34" charset="0"/>
                <a:cs typeface="Arial" panose="020B0604020202020204" pitchFamily="34" charset="0"/>
              </a:rPr>
              <a:t>Over 15,000 in the world.</a:t>
            </a:r>
          </a:p>
          <a:p>
            <a:r>
              <a:rPr lang="en-GB" altLang="en-US" dirty="0">
                <a:latin typeface="Trebuchet MS" panose="020B0603020202020204" pitchFamily="34" charset="0"/>
                <a:cs typeface="Arial" panose="020B0604020202020204" pitchFamily="34" charset="0"/>
              </a:rPr>
              <a:t>Protestant denomination. </a:t>
            </a:r>
          </a:p>
          <a:p>
            <a:r>
              <a:rPr lang="en-GB" altLang="en-US" dirty="0">
                <a:latin typeface="Trebuchet MS" panose="020B0603020202020204" pitchFamily="34" charset="0"/>
                <a:cs typeface="Arial" panose="020B0604020202020204" pitchFamily="34" charset="0"/>
              </a:rPr>
              <a:t>Similar to Methodist with some unique military-style features. 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1275" y="5157788"/>
            <a:ext cx="12319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47325">
            <a:off x="5832475" y="2565400"/>
            <a:ext cx="2968625" cy="1971675"/>
          </a:xfrm>
          <a:prstGeom prst="rect">
            <a:avLst/>
          </a:prstGeom>
          <a:noFill/>
          <a:ln w="41275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ubtitle 11"/>
          <p:cNvSpPr>
            <a:spLocks/>
          </p:cNvSpPr>
          <p:nvPr/>
        </p:nvSpPr>
        <p:spPr bwMode="auto">
          <a:xfrm>
            <a:off x="339725" y="1341438"/>
            <a:ext cx="4114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800" dirty="0">
                <a:latin typeface="Trebuchet MS" panose="020B0603020202020204" pitchFamily="34" charset="0"/>
                <a:cs typeface="Arial" panose="020B0604020202020204" pitchFamily="34" charset="0"/>
              </a:rPr>
              <a:t>Worship services take place on Sundays.</a:t>
            </a:r>
          </a:p>
          <a:p>
            <a:r>
              <a:rPr lang="en-GB" altLang="en-US" sz="2800" dirty="0">
                <a:latin typeface="Trebuchet MS" panose="020B0603020202020204" pitchFamily="34" charset="0"/>
                <a:cs typeface="Arial" panose="020B0604020202020204" pitchFamily="34" charset="0"/>
              </a:rPr>
              <a:t>Everyone is welcome.</a:t>
            </a:r>
          </a:p>
          <a:p>
            <a:r>
              <a:rPr lang="en-GB" altLang="en-US" sz="2800" dirty="0">
                <a:latin typeface="Trebuchet MS" panose="020B0603020202020204" pitchFamily="34" charset="0"/>
                <a:cs typeface="Arial" panose="020B0604020202020204" pitchFamily="34" charset="0"/>
              </a:rPr>
              <a:t>Services can include singing, listening to music, Bible readings and teaching, prayers, dance and drama. </a:t>
            </a:r>
          </a:p>
          <a:p>
            <a:r>
              <a:rPr lang="en-GB" altLang="en-US" sz="2800" dirty="0">
                <a:latin typeface="Trebuchet MS" panose="020B0603020202020204" pitchFamily="34" charset="0"/>
                <a:cs typeface="Arial" panose="020B0604020202020204" pitchFamily="34" charset="0"/>
              </a:rPr>
              <a:t>There is no set liturgy - worship can vary from church to church. 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2800" dirty="0">
                <a:latin typeface="Haettenschweiler" panose="020B0706040902060204" pitchFamily="34" charset="0"/>
                <a:cs typeface="Arial" panose="020B0604020202020204" pitchFamily="34" charset="0"/>
              </a:rPr>
              <a:t/>
            </a:r>
            <a:br>
              <a:rPr lang="en-GB" altLang="en-US" sz="2800" dirty="0">
                <a:latin typeface="Haettenschweiler" panose="020B0706040902060204" pitchFamily="34" charset="0"/>
                <a:cs typeface="Arial" panose="020B0604020202020204" pitchFamily="34" charset="0"/>
              </a:rPr>
            </a:br>
            <a:endParaRPr lang="en-GB" altLang="en-US" sz="2800" dirty="0">
              <a:latin typeface="Haettenschweiler" panose="020B070604090206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Title 10"/>
          <p:cNvSpPr>
            <a:spLocks/>
          </p:cNvSpPr>
          <p:nvPr/>
        </p:nvSpPr>
        <p:spPr bwMode="auto">
          <a:xfrm>
            <a:off x="2195513" y="476250"/>
            <a:ext cx="822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rgbClr val="FFFFCC"/>
                </a:solidFill>
                <a:latin typeface="Haettenschweiler" panose="020B0706040902060204" pitchFamily="34" charset="0"/>
                <a:cs typeface="Arial Bold" panose="020B0704020202020204" pitchFamily="34" charset="0"/>
              </a:rPr>
              <a:t>Worship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1275" y="5157788"/>
            <a:ext cx="12319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05114">
            <a:off x="5006975" y="1911350"/>
            <a:ext cx="3757613" cy="2503488"/>
          </a:xfrm>
          <a:prstGeom prst="rect">
            <a:avLst/>
          </a:prstGeom>
          <a:noFill/>
          <a:ln w="38100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>
          <a:xfrm>
            <a:off x="1027113" y="692150"/>
            <a:ext cx="7232650" cy="495300"/>
          </a:xfrm>
        </p:spPr>
        <p:txBody>
          <a:bodyPr/>
          <a:lstStyle/>
          <a:p>
            <a:pPr algn="l"/>
            <a:r>
              <a:rPr lang="en-GB" altLang="en-US" sz="5400" smtClean="0">
                <a:solidFill>
                  <a:srgbClr val="FFFFCC"/>
                </a:solidFill>
                <a:latin typeface="Haettenschweiler" panose="020B0706040902060204" pitchFamily="34" charset="0"/>
                <a:ea typeface="ＭＳ Ｐゴシック" panose="020B0600070205080204" pitchFamily="34" charset="-128"/>
              </a:rPr>
              <a:t>Support for children and families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28625" y="1557338"/>
            <a:ext cx="5151438" cy="2797175"/>
          </a:xfrm>
        </p:spPr>
        <p:txBody>
          <a:bodyPr/>
          <a:lstStyle/>
          <a:p>
            <a:pPr marL="177800" indent="-177800"/>
            <a:r>
              <a:rPr lang="en-GB" altLang="en-US" sz="2800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Parent-and-toddler groups, nurseries, parenting classes.</a:t>
            </a:r>
          </a:p>
          <a:p>
            <a:pPr marL="177800" indent="-177800"/>
            <a:r>
              <a:rPr lang="en-GB" altLang="en-US" sz="2800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Breakfast clubs and after-school clubs. </a:t>
            </a:r>
          </a:p>
          <a:p>
            <a:pPr marL="177800" indent="-177800"/>
            <a:r>
              <a:rPr lang="en-GB" altLang="en-US" sz="2800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Family rehabilitation centres.</a:t>
            </a:r>
          </a:p>
          <a:p>
            <a:pPr marL="177800" indent="-177800"/>
            <a:r>
              <a:rPr lang="en-GB" altLang="en-US" sz="2800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Safe houses.</a:t>
            </a:r>
          </a:p>
          <a:p>
            <a:pPr marL="177800" indent="-177800"/>
            <a:r>
              <a:rPr lang="en-GB" altLang="en-US" sz="2800" dirty="0" smtClean="0">
                <a:latin typeface="Trebuchet MS" panose="020B0603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Family Tracing Services 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1675" y="5876925"/>
            <a:ext cx="720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4144">
            <a:off x="5500688" y="1711325"/>
            <a:ext cx="2886075" cy="4276725"/>
          </a:xfrm>
          <a:prstGeom prst="rect">
            <a:avLst/>
          </a:prstGeom>
          <a:noFill/>
          <a:ln w="41275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476250"/>
            <a:ext cx="6656387" cy="647700"/>
          </a:xfrm>
        </p:spPr>
        <p:txBody>
          <a:bodyPr/>
          <a:lstStyle/>
          <a:p>
            <a:pPr algn="l"/>
            <a:r>
              <a:rPr lang="en-GB" altLang="en-US" sz="5400" smtClean="0">
                <a:solidFill>
                  <a:srgbClr val="FFFFCC"/>
                </a:solidFill>
                <a:latin typeface="Haettenschweiler" panose="020B0706040902060204" pitchFamily="34" charset="0"/>
                <a:ea typeface="ＭＳ Ｐゴシック" panose="020B0600070205080204" pitchFamily="34" charset="-128"/>
              </a:rPr>
              <a:t>Work with young people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484313"/>
            <a:ext cx="4619625" cy="3313112"/>
          </a:xfrm>
        </p:spPr>
        <p:txBody>
          <a:bodyPr/>
          <a:lstStyle/>
          <a:p>
            <a:pPr marL="177800" indent="-177800"/>
            <a:r>
              <a:rPr lang="en-GB" altLang="en-US" sz="2800" b="1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Street work</a:t>
            </a:r>
            <a:r>
              <a:rPr lang="en-GB" altLang="en-US" sz="2800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 - reaching young people at risk of falling into prostitution, drugs and crime.</a:t>
            </a:r>
          </a:p>
          <a:p>
            <a:pPr marL="177800" indent="-177800"/>
            <a:r>
              <a:rPr lang="en-GB" altLang="en-US" sz="2800" b="1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Youth clubs</a:t>
            </a:r>
            <a:r>
              <a:rPr lang="en-GB" altLang="en-US" sz="2800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, drop-in centres and holiday schemes for young people from disadvantaged backgrounds and low-income families. </a:t>
            </a:r>
          </a:p>
          <a:p>
            <a:pPr marL="177800" indent="-177800">
              <a:buFont typeface="Arial" panose="020B0604020202020204" pitchFamily="34" charset="0"/>
              <a:buNone/>
            </a:pPr>
            <a:endParaRPr lang="en-GB" altLang="en-US" sz="2000" dirty="0" smtClean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5594350"/>
            <a:ext cx="865187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438" y="1340768"/>
            <a:ext cx="4038600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 txBox="1">
            <a:spLocks noGrp="1"/>
          </p:cNvSpPr>
          <p:nvPr/>
        </p:nvSpPr>
        <p:spPr bwMode="auto">
          <a:xfrm>
            <a:off x="2667000" y="63404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1E6C2EE-36C1-48F5-B725-EEA539574E3B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Subtitle 11"/>
          <p:cNvSpPr>
            <a:spLocks/>
          </p:cNvSpPr>
          <p:nvPr/>
        </p:nvSpPr>
        <p:spPr bwMode="auto">
          <a:xfrm>
            <a:off x="323850" y="1196975"/>
            <a:ext cx="518477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altLang="en-US" sz="2800" b="1" dirty="0" smtClean="0">
                <a:latin typeface="Trebuchet MS" panose="020B0603020202020204" pitchFamily="34" charset="0"/>
                <a:cs typeface="Arial" charset="0"/>
              </a:rPr>
              <a:t>One of the biggest providers of services</a:t>
            </a:r>
            <a:r>
              <a:rPr lang="en-GB" altLang="en-US" sz="2800" dirty="0" smtClean="0">
                <a:latin typeface="Trebuchet MS" panose="020B0603020202020204" pitchFamily="34" charset="0"/>
                <a:cs typeface="Arial" charset="0"/>
              </a:rPr>
              <a:t> to homeless people in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sz="2800" dirty="0" smtClean="0">
                <a:latin typeface="Trebuchet MS" panose="020B0603020202020204" pitchFamily="34" charset="0"/>
                <a:cs typeface="Arial" charset="0"/>
              </a:rPr>
              <a:t>  UK &amp; Ireland.</a:t>
            </a:r>
          </a:p>
          <a:p>
            <a:pPr>
              <a:defRPr/>
            </a:pPr>
            <a:r>
              <a:rPr lang="en-GB" altLang="en-US" sz="2800" b="1" dirty="0" smtClean="0">
                <a:latin typeface="Trebuchet MS" panose="020B0603020202020204" pitchFamily="34" charset="0"/>
                <a:cs typeface="Arial" charset="0"/>
              </a:rPr>
              <a:t>More than just food and shelter</a:t>
            </a:r>
            <a:r>
              <a:rPr lang="en-GB" altLang="en-US" sz="2800" dirty="0" smtClean="0">
                <a:latin typeface="Trebuchet MS" panose="020B0603020202020204" pitchFamily="34" charset="0"/>
                <a:cs typeface="Arial" charset="0"/>
              </a:rPr>
              <a:t>. </a:t>
            </a:r>
          </a:p>
          <a:p>
            <a:pPr>
              <a:defRPr/>
            </a:pPr>
            <a:r>
              <a:rPr lang="en-GB" altLang="en-US" sz="2800" b="1" dirty="0" smtClean="0">
                <a:latin typeface="Trebuchet MS" panose="020B0603020202020204" pitchFamily="34" charset="0"/>
                <a:cs typeface="Arial" charset="0"/>
              </a:rPr>
              <a:t>Purpose and relationships</a:t>
            </a:r>
            <a:r>
              <a:rPr lang="en-GB" altLang="en-US" sz="2800" dirty="0" smtClean="0">
                <a:latin typeface="Trebuchet MS" panose="020B0603020202020204" pitchFamily="34" charset="0"/>
                <a:cs typeface="Arial" charset="0"/>
              </a:rPr>
              <a:t> are key.</a:t>
            </a:r>
          </a:p>
          <a:p>
            <a:pPr>
              <a:defRPr/>
            </a:pPr>
            <a:r>
              <a:rPr lang="en-GB" altLang="en-US" sz="2800" b="1" dirty="0" smtClean="0">
                <a:latin typeface="Trebuchet MS" panose="020B0603020202020204" pitchFamily="34" charset="0"/>
                <a:cs typeface="Arial" charset="0"/>
              </a:rPr>
              <a:t>Provide training in life skills</a:t>
            </a:r>
            <a:r>
              <a:rPr lang="en-GB" altLang="en-US" sz="2800" dirty="0" smtClean="0">
                <a:latin typeface="Trebuchet MS" panose="020B0603020202020204" pitchFamily="34" charset="0"/>
                <a:cs typeface="Arial" charset="0"/>
              </a:rPr>
              <a:t>, and support with gaining qualifications and finding work. </a:t>
            </a:r>
          </a:p>
        </p:txBody>
      </p:sp>
      <p:sp>
        <p:nvSpPr>
          <p:cNvPr id="14340" name="Rectangle 6"/>
          <p:cNvSpPr>
            <a:spLocks/>
          </p:cNvSpPr>
          <p:nvPr/>
        </p:nvSpPr>
        <p:spPr bwMode="auto">
          <a:xfrm>
            <a:off x="407988" y="260350"/>
            <a:ext cx="66563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rgbClr val="FFFFCC"/>
                </a:solidFill>
                <a:latin typeface="Haettenschweiler" panose="020B0706040902060204" pitchFamily="34" charset="0"/>
              </a:rPr>
              <a:t>Tackling homelessness</a:t>
            </a: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50" y="5765800"/>
            <a:ext cx="720725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56050">
            <a:off x="5094288" y="1895475"/>
            <a:ext cx="3910012" cy="2605088"/>
          </a:xfrm>
          <a:prstGeom prst="rect">
            <a:avLst/>
          </a:prstGeom>
          <a:noFill/>
          <a:ln w="38100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 txBox="1">
            <a:spLocks noGrp="1"/>
          </p:cNvSpPr>
          <p:nvPr/>
        </p:nvSpPr>
        <p:spPr bwMode="auto">
          <a:xfrm>
            <a:off x="2667000" y="63404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7C6589E-51AE-4E3B-82FD-3E1F6051D244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Subtitle 11"/>
          <p:cNvSpPr>
            <a:spLocks/>
          </p:cNvSpPr>
          <p:nvPr/>
        </p:nvSpPr>
        <p:spPr bwMode="auto">
          <a:xfrm>
            <a:off x="350838" y="2133600"/>
            <a:ext cx="49688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 sz="200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Rectangle 6"/>
          <p:cNvSpPr>
            <a:spLocks/>
          </p:cNvSpPr>
          <p:nvPr/>
        </p:nvSpPr>
        <p:spPr bwMode="auto">
          <a:xfrm>
            <a:off x="350838" y="333375"/>
            <a:ext cx="6553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rgbClr val="FFFFCC"/>
                </a:solidFill>
                <a:latin typeface="Haettenschweiler" panose="020B0706040902060204" pitchFamily="34" charset="0"/>
              </a:rPr>
              <a:t>Tackling homelessness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5916613"/>
            <a:ext cx="792163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29222">
            <a:off x="5595938" y="1277938"/>
            <a:ext cx="3081337" cy="4621212"/>
          </a:xfrm>
          <a:prstGeom prst="rect">
            <a:avLst/>
          </a:prstGeom>
          <a:noFill/>
          <a:ln w="38100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9275" y="1103313"/>
            <a:ext cx="4572000" cy="5264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latin typeface="Trebuchet MS" panose="020B0603020202020204" pitchFamily="34" charset="0"/>
                <a:ea typeface="ＭＳ Ｐゴシック" charset="-128"/>
              </a:rPr>
              <a:t>More than 80 Homeless Projects</a:t>
            </a:r>
            <a:r>
              <a:rPr lang="en-GB" sz="2800" dirty="0" smtClean="0">
                <a:latin typeface="Trebuchet MS" panose="020B0603020202020204" pitchFamily="34" charset="0"/>
                <a:ea typeface="ＭＳ Ｐゴシック" charset="-128"/>
              </a:rPr>
              <a:t>, including</a:t>
            </a:r>
            <a:r>
              <a:rPr lang="en-GB" sz="2800" dirty="0">
                <a:latin typeface="Trebuchet MS" panose="020B0603020202020204" pitchFamily="34" charset="0"/>
                <a:ea typeface="ＭＳ Ｐゴシック" charset="-128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2800" dirty="0">
              <a:latin typeface="Trebuchet MS" panose="020B0603020202020204" pitchFamily="34" charset="0"/>
              <a:ea typeface="ＭＳ Ｐゴシック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Trebuchet MS" panose="020B0603020202020204" pitchFamily="34" charset="0"/>
                <a:ea typeface="ＭＳ Ｐゴシック" charset="-128"/>
              </a:rPr>
              <a:t>62 Single Homeless Residential centres.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Trebuchet MS" panose="020B0603020202020204" pitchFamily="34" charset="0"/>
                <a:ea typeface="ＭＳ Ｐゴシック" charset="-128"/>
              </a:rPr>
              <a:t>11 Families and Young People centres.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Trebuchet MS" panose="020B0603020202020204" pitchFamily="34" charset="0"/>
                <a:ea typeface="ＭＳ Ｐゴシック" charset="-128"/>
              </a:rPr>
              <a:t>16 Day/Outreach services.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Trebuchet MS" panose="020B0603020202020204" pitchFamily="34" charset="0"/>
                <a:ea typeface="ＭＳ Ｐゴシック" charset="-128"/>
              </a:rPr>
              <a:t>More than 3000 people stay with The Salvation Army each night.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3463</TotalTime>
  <Words>506</Words>
  <Application>Microsoft Office PowerPoint</Application>
  <PresentationFormat>On-screen Show (4:3)</PresentationFormat>
  <Paragraphs>81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Arial Bold</vt:lpstr>
      <vt:lpstr>Calibri</vt:lpstr>
      <vt:lpstr>Haettenschweiler</vt:lpstr>
      <vt:lpstr>Trebuchet MS</vt:lpstr>
      <vt:lpstr>Office Theme</vt:lpstr>
      <vt:lpstr>PowerPoint Presentation</vt:lpstr>
      <vt:lpstr>PowerPoint Presentation</vt:lpstr>
      <vt:lpstr>The Salvation Army is… </vt:lpstr>
      <vt:lpstr>PowerPoint Presentation</vt:lpstr>
      <vt:lpstr>PowerPoint Presentation</vt:lpstr>
      <vt:lpstr>Support for children and families</vt:lpstr>
      <vt:lpstr>Work with young people</vt:lpstr>
      <vt:lpstr>PowerPoint Presentation</vt:lpstr>
      <vt:lpstr>PowerPoint Presentation</vt:lpstr>
      <vt:lpstr>Hope in communities</vt:lpstr>
      <vt:lpstr>International work</vt:lpstr>
      <vt:lpstr>PowerPoint Presentation</vt:lpstr>
      <vt:lpstr>PowerPoint Presentation</vt:lpstr>
      <vt:lpstr>Jesus said: </vt:lpstr>
      <vt:lpstr>PowerPoint Presentation</vt:lpstr>
    </vt:vector>
  </TitlesOfParts>
  <Company>Nathanael Gillett Graphic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Nathanael Gillett</dc:creator>
  <cp:lastModifiedBy>Rebecca A.</cp:lastModifiedBy>
  <cp:revision>100</cp:revision>
  <cp:lastPrinted>2014-03-31T11:25:11Z</cp:lastPrinted>
  <dcterms:created xsi:type="dcterms:W3CDTF">2009-09-03T14:44:06Z</dcterms:created>
  <dcterms:modified xsi:type="dcterms:W3CDTF">2020-04-27T13:03:52Z</dcterms:modified>
</cp:coreProperties>
</file>