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7" r:id="rId4"/>
    <p:sldId id="268" r:id="rId5"/>
    <p:sldId id="269" r:id="rId6"/>
    <p:sldId id="270" r:id="rId7"/>
    <p:sldId id="271" r:id="rId8"/>
    <p:sldId id="265" r:id="rId9"/>
    <p:sldId id="263"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85A"/>
    <a:srgbClr val="DB0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77" autoAdjust="0"/>
  </p:normalViewPr>
  <p:slideViewPr>
    <p:cSldViewPr snapToGrid="0" snapToObjects="1">
      <p:cViewPr>
        <p:scale>
          <a:sx n="40" d="100"/>
          <a:sy n="40" d="100"/>
        </p:scale>
        <p:origin x="-2040" y="-72"/>
      </p:cViewPr>
      <p:guideLst>
        <p:guide orient="horz" pos="2160"/>
        <p:guide orient="horz" pos="842"/>
        <p:guide pos="2880"/>
        <p:guide pos="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54FB4-2816-41DE-A80D-EEF8DBC746CC}" type="datetimeFigureOut">
              <a:rPr lang="en-GB" smtClean="0"/>
              <a:t>01/10/2019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7956C-95C4-45E0-956E-7CD4F96169FF}" type="slidenum">
              <a:rPr lang="en-GB" smtClean="0"/>
              <a:t>‹#›</a:t>
            </a:fld>
            <a:endParaRPr lang="en-GB"/>
          </a:p>
        </p:txBody>
      </p:sp>
    </p:spTree>
    <p:extLst>
      <p:ext uri="{BB962C8B-B14F-4D97-AF65-F5344CB8AC3E}">
        <p14:creationId xmlns:p14="http://schemas.microsoft.com/office/powerpoint/2010/main" val="261111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 begin</a:t>
            </a:r>
            <a:r>
              <a:rPr lang="en-GB" baseline="0" dirty="0" smtClean="0"/>
              <a:t> on next slide]</a:t>
            </a:r>
            <a:endParaRPr lang="en-GB" dirty="0"/>
          </a:p>
        </p:txBody>
      </p:sp>
      <p:sp>
        <p:nvSpPr>
          <p:cNvPr id="4" name="Slide Number Placeholder 3"/>
          <p:cNvSpPr>
            <a:spLocks noGrp="1"/>
          </p:cNvSpPr>
          <p:nvPr>
            <p:ph type="sldNum" sz="quarter" idx="10"/>
          </p:nvPr>
        </p:nvSpPr>
        <p:spPr/>
        <p:txBody>
          <a:bodyPr/>
          <a:lstStyle/>
          <a:p>
            <a:fld id="{1197956C-95C4-45E0-956E-7CD4F96169FF}" type="slidenum">
              <a:rPr lang="en-GB" smtClean="0"/>
              <a:t>1</a:t>
            </a:fld>
            <a:endParaRPr lang="en-GB"/>
          </a:p>
        </p:txBody>
      </p:sp>
    </p:spTree>
    <p:extLst>
      <p:ext uri="{BB962C8B-B14F-4D97-AF65-F5344CB8AC3E}">
        <p14:creationId xmlns:p14="http://schemas.microsoft.com/office/powerpoint/2010/main" val="130338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If you want to connect</a:t>
            </a:r>
            <a:r>
              <a:rPr lang="en-GB" sz="1200" i="0" kern="1200" baseline="0" dirty="0" smtClean="0">
                <a:solidFill>
                  <a:schemeClr val="tx1"/>
                </a:solidFill>
                <a:effectLst/>
                <a:latin typeface="+mn-lt"/>
                <a:ea typeface="+mn-ea"/>
                <a:cs typeface="+mn-cs"/>
              </a:rPr>
              <a:t> with The Salvation Army International Development UK on social media you can find them on Facebook, YouTube, Twitter and Instagram. Follow them to hear about new campaigns and updates from their projects.</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8394B5-4D72-4339-BA45-FA0B1332FA92}" type="slidenum">
              <a:rPr lang="en-GB" smtClean="0"/>
              <a:t>10</a:t>
            </a:fld>
            <a:endParaRPr lang="en-GB"/>
          </a:p>
        </p:txBody>
      </p:sp>
    </p:spTree>
    <p:extLst>
      <p:ext uri="{BB962C8B-B14F-4D97-AF65-F5344CB8AC3E}">
        <p14:creationId xmlns:p14="http://schemas.microsoft.com/office/powerpoint/2010/main" val="71244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promise of a better life is a tempting offer.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those living in poverty, in even the most beautiful parts of the world, the dream of providing for your family becomes a constant and agonising ache.</a:t>
            </a:r>
          </a:p>
        </p:txBody>
      </p:sp>
      <p:sp>
        <p:nvSpPr>
          <p:cNvPr id="4" name="Slide Number Placeholder 3"/>
          <p:cNvSpPr>
            <a:spLocks noGrp="1"/>
          </p:cNvSpPr>
          <p:nvPr>
            <p:ph type="sldNum" sz="quarter" idx="10"/>
          </p:nvPr>
        </p:nvSpPr>
        <p:spPr/>
        <p:txBody>
          <a:bodyPr/>
          <a:lstStyle/>
          <a:p>
            <a:fld id="{1197956C-95C4-45E0-956E-7CD4F96169FF}" type="slidenum">
              <a:rPr lang="en-GB" smtClean="0"/>
              <a:t>2</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Philippines – a sun-kissed paradise of more than 7,000 tropical islands – one in five people live in poverty and the luscious setting shrouds an ugliness which lies beneath the surface.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Preying on the vulnerable, traffickers deceive and exploit, enticing people with the promise of dreams fulfilled.</a:t>
            </a:r>
          </a:p>
        </p:txBody>
      </p:sp>
      <p:sp>
        <p:nvSpPr>
          <p:cNvPr id="4" name="Slide Number Placeholder 3"/>
          <p:cNvSpPr>
            <a:spLocks noGrp="1"/>
          </p:cNvSpPr>
          <p:nvPr>
            <p:ph type="sldNum" sz="quarter" idx="10"/>
          </p:nvPr>
        </p:nvSpPr>
        <p:spPr/>
        <p:txBody>
          <a:bodyPr/>
          <a:lstStyle/>
          <a:p>
            <a:fld id="{1197956C-95C4-45E0-956E-7CD4F96169FF}" type="slidenum">
              <a:rPr lang="en-GB" smtClean="0"/>
              <a:t>3</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People</a:t>
            </a:r>
            <a:r>
              <a:rPr lang="en-GB" sz="1200" kern="1200" baseline="0" dirty="0" smtClean="0">
                <a:solidFill>
                  <a:schemeClr val="tx1"/>
                </a:solidFill>
                <a:effectLst/>
                <a:latin typeface="+mn-lt"/>
                <a:ea typeface="+mn-ea"/>
                <a:cs typeface="+mn-cs"/>
              </a:rPr>
              <a:t> who are d</a:t>
            </a:r>
            <a:r>
              <a:rPr lang="en-GB" sz="1200" kern="1200" dirty="0" smtClean="0">
                <a:solidFill>
                  <a:schemeClr val="tx1"/>
                </a:solidFill>
                <a:effectLst/>
                <a:latin typeface="+mn-lt"/>
                <a:ea typeface="+mn-ea"/>
                <a:cs typeface="+mn-cs"/>
              </a:rPr>
              <a:t>esperate </a:t>
            </a:r>
            <a:r>
              <a:rPr lang="en-GB" sz="1200" kern="1200" dirty="0" smtClean="0">
                <a:solidFill>
                  <a:schemeClr val="tx1"/>
                </a:solidFill>
                <a:effectLst/>
                <a:latin typeface="+mn-lt"/>
                <a:ea typeface="+mn-ea"/>
                <a:cs typeface="+mn-cs"/>
              </a:rPr>
              <a:t>to support those they love, </a:t>
            </a:r>
            <a:r>
              <a:rPr lang="en-GB" sz="1200" kern="1200" dirty="0" smtClean="0">
                <a:solidFill>
                  <a:schemeClr val="tx1"/>
                </a:solidFill>
                <a:effectLst/>
                <a:latin typeface="+mn-lt"/>
                <a:ea typeface="+mn-ea"/>
                <a:cs typeface="+mn-cs"/>
              </a:rPr>
              <a:t>believe </a:t>
            </a:r>
            <a:r>
              <a:rPr lang="en-GB" sz="1200" kern="1200" dirty="0" smtClean="0">
                <a:solidFill>
                  <a:schemeClr val="tx1"/>
                </a:solidFill>
                <a:effectLst/>
                <a:latin typeface="+mn-lt"/>
                <a:ea typeface="+mn-ea"/>
                <a:cs typeface="+mn-cs"/>
              </a:rPr>
              <a:t>the lies and accept opportunities to journey away from home unaware of the reality which awaits them.</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promises remain unseen and the dreams remain unrealised.</a:t>
            </a:r>
          </a:p>
        </p:txBody>
      </p:sp>
      <p:sp>
        <p:nvSpPr>
          <p:cNvPr id="4" name="Slide Number Placeholder 3"/>
          <p:cNvSpPr>
            <a:spLocks noGrp="1"/>
          </p:cNvSpPr>
          <p:nvPr>
            <p:ph type="sldNum" sz="quarter" idx="10"/>
          </p:nvPr>
        </p:nvSpPr>
        <p:spPr/>
        <p:txBody>
          <a:bodyPr/>
          <a:lstStyle/>
          <a:p>
            <a:fld id="{1197956C-95C4-45E0-956E-7CD4F96169FF}" type="slidenum">
              <a:rPr lang="en-GB" smtClean="0"/>
              <a:t>4</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Traffickers see people merely as commodities, ignoring the truth of who they are – children of God, full of promise and dearly loved by the One who created them.</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97956C-95C4-45E0-956E-7CD4F96169FF}" type="slidenum">
              <a:rPr lang="en-GB" smtClean="0"/>
              <a:t>5</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Salvation Army is raising awareness of the reality of trafficking, mobilising communities to protect themselves, supporting survivors and helping to improve opportunities at home so the drive to leave is lessened.</a:t>
            </a:r>
          </a:p>
        </p:txBody>
      </p:sp>
      <p:sp>
        <p:nvSpPr>
          <p:cNvPr id="4" name="Slide Number Placeholder 3"/>
          <p:cNvSpPr>
            <a:spLocks noGrp="1"/>
          </p:cNvSpPr>
          <p:nvPr>
            <p:ph type="sldNum" sz="quarter" idx="10"/>
          </p:nvPr>
        </p:nvSpPr>
        <p:spPr/>
        <p:txBody>
          <a:bodyPr/>
          <a:lstStyle/>
          <a:p>
            <a:fld id="{1197956C-95C4-45E0-956E-7CD4F96169FF}" type="slidenum">
              <a:rPr lang="en-GB" smtClean="0"/>
              <a:t>6</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Through prevention, protection and partnership, we are supporting people to reclaim the promise that exists within them and rebuild their lives.</a:t>
            </a:r>
          </a:p>
        </p:txBody>
      </p:sp>
      <p:sp>
        <p:nvSpPr>
          <p:cNvPr id="4" name="Slide Number Placeholder 3"/>
          <p:cNvSpPr>
            <a:spLocks noGrp="1"/>
          </p:cNvSpPr>
          <p:nvPr>
            <p:ph type="sldNum" sz="quarter" idx="10"/>
          </p:nvPr>
        </p:nvSpPr>
        <p:spPr/>
        <p:txBody>
          <a:bodyPr/>
          <a:lstStyle/>
          <a:p>
            <a:fld id="{1197956C-95C4-45E0-956E-7CD4F96169FF}" type="slidenum">
              <a:rPr lang="en-GB" smtClean="0"/>
              <a:t>7</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We can help by: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Praying:</a:t>
            </a: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a:t>
            </a:r>
            <a:r>
              <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We can make a</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difference by praying for people that The Salvation Army is working alongside – that the evil of human trafficking will be stopped and that survivors will be given support and opportunity to heal, recover and flourish.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Fundraising together:</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Whether we contribute small amounts each week or hold events in our community, we can find fun and interesting ways to raise money for Helping-Hand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Making a personal donation: </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If you would like to donate, you can give the money to your group or corps leader, or donate online at donate.salvationarmy.org.uk/anti-trafficking/</a:t>
            </a:r>
            <a:endPar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endParaRPr lang="en-GB" sz="1200" b="0" i="0" dirty="0" smtClean="0">
              <a:latin typeface="Trebuchet MS" panose="020B0603020202020204" pitchFamily="34" charset="0"/>
            </a:endParaRPr>
          </a:p>
          <a:p>
            <a:endParaRPr lang="en-GB" dirty="0"/>
          </a:p>
        </p:txBody>
      </p:sp>
      <p:sp>
        <p:nvSpPr>
          <p:cNvPr id="4" name="Slide Number Placeholder 3"/>
          <p:cNvSpPr>
            <a:spLocks noGrp="1"/>
          </p:cNvSpPr>
          <p:nvPr>
            <p:ph type="sldNum" sz="quarter" idx="10"/>
          </p:nvPr>
        </p:nvSpPr>
        <p:spPr/>
        <p:txBody>
          <a:bodyPr/>
          <a:lstStyle/>
          <a:p>
            <a:fld id="{1197956C-95C4-45E0-956E-7CD4F96169FF}" type="slidenum">
              <a:rPr lang="en-GB" smtClean="0"/>
              <a:t>8</a:t>
            </a:fld>
            <a:endParaRPr lang="en-GB"/>
          </a:p>
        </p:txBody>
      </p:sp>
    </p:spTree>
    <p:extLst>
      <p:ext uri="{BB962C8B-B14F-4D97-AF65-F5344CB8AC3E}">
        <p14:creationId xmlns:p14="http://schemas.microsoft.com/office/powerpoint/2010/main" val="19429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Together, we can bring the injustice of human trafficking to an end. We can stand alongside survivors as they reclaim the promise that exists within them and rebuild their lives.</a:t>
            </a:r>
            <a:r>
              <a:rPr lang="en-GB" sz="1200" kern="1200" baseline="0" dirty="0" smtClean="0">
                <a:solidFill>
                  <a:schemeClr val="tx1"/>
                </a:solidFill>
                <a:effectLst/>
                <a:latin typeface="+mn-lt"/>
                <a:ea typeface="+mn-ea"/>
                <a:cs typeface="+mn-cs"/>
              </a:rPr>
              <a:t> These are just some examples of how our donations could support The Salvation Army’s anti-trafficking work around the world.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197956C-95C4-45E0-956E-7CD4F96169FF}" type="slidenum">
              <a:rPr lang="en-GB" smtClean="0"/>
              <a:t>9</a:t>
            </a:fld>
            <a:endParaRPr lang="en-GB"/>
          </a:p>
        </p:txBody>
      </p:sp>
    </p:spTree>
    <p:extLst>
      <p:ext uri="{BB962C8B-B14F-4D97-AF65-F5344CB8AC3E}">
        <p14:creationId xmlns:p14="http://schemas.microsoft.com/office/powerpoint/2010/main" val="265772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12492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8671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353005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01799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52964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3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C345DC-3B7C-473B-B22E-137290059A31}"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996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C345DC-3B7C-473B-B22E-137290059A31}"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65280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345DC-3B7C-473B-B22E-137290059A31}"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24399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298394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41111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345DC-3B7C-473B-B22E-137290059A31}" type="datetimeFigureOut">
              <a:rPr lang="en-GB" smtClean="0"/>
              <a:t>01/10/2019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00A7B-4307-4671-8795-413C99AA9E90}" type="slidenum">
              <a:rPr lang="en-GB" smtClean="0"/>
              <a:t>‹#›</a:t>
            </a:fld>
            <a:endParaRPr lang="en-GB"/>
          </a:p>
        </p:txBody>
      </p:sp>
    </p:spTree>
    <p:extLst>
      <p:ext uri="{BB962C8B-B14F-4D97-AF65-F5344CB8AC3E}">
        <p14:creationId xmlns:p14="http://schemas.microsoft.com/office/powerpoint/2010/main" val="172390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358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3578"/>
            <a:ext cx="9143998" cy="6857999"/>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59839"/>
          <a:stretch/>
        </p:blipFill>
        <p:spPr>
          <a:xfrm>
            <a:off x="436176" y="1335295"/>
            <a:ext cx="900000" cy="3614521"/>
          </a:xfrm>
          <a:prstGeom prst="rect">
            <a:avLst/>
          </a:prstGeom>
        </p:spPr>
      </p:pic>
      <p:sp>
        <p:nvSpPr>
          <p:cNvPr id="3" name="Rectangle 2"/>
          <p:cNvSpPr/>
          <p:nvPr/>
        </p:nvSpPr>
        <p:spPr>
          <a:xfrm>
            <a:off x="1336176" y="1478444"/>
            <a:ext cx="2685351" cy="523220"/>
          </a:xfrm>
          <a:prstGeom prst="rect">
            <a:avLst/>
          </a:prstGeom>
        </p:spPr>
        <p:txBody>
          <a:bodyPr wrap="none">
            <a:spAutoFit/>
          </a:bodyPr>
          <a:lstStyle/>
          <a:p>
            <a:r>
              <a:rPr lang="en-GB" sz="2800" dirty="0" err="1" smtClean="0">
                <a:solidFill>
                  <a:srgbClr val="241E1F"/>
                </a:solidFill>
                <a:latin typeface="Arial" panose="020B0604020202020204" pitchFamily="34" charset="0"/>
                <a:ea typeface="Segoe UI" panose="020B0502040204020203" pitchFamily="34" charset="0"/>
                <a:cs typeface="Arial" panose="020B0604020202020204" pitchFamily="34" charset="0"/>
              </a:rPr>
              <a:t>salvationarmyid</a:t>
            </a:r>
            <a:endParaRPr lang="en-GB" sz="2800" dirty="0"/>
          </a:p>
        </p:txBody>
      </p:sp>
      <p:sp>
        <p:nvSpPr>
          <p:cNvPr id="20" name="Rectangle 19"/>
          <p:cNvSpPr/>
          <p:nvPr/>
        </p:nvSpPr>
        <p:spPr>
          <a:xfrm>
            <a:off x="1336176" y="2396933"/>
            <a:ext cx="2685351" cy="523220"/>
          </a:xfrm>
          <a:prstGeom prst="rect">
            <a:avLst/>
          </a:prstGeom>
        </p:spPr>
        <p:txBody>
          <a:bodyPr wrap="none">
            <a:spAutoFit/>
          </a:bodyPr>
          <a:lstStyle/>
          <a:p>
            <a:r>
              <a:rPr lang="en-GB" sz="2800" dirty="0" err="1" smtClean="0">
                <a:solidFill>
                  <a:srgbClr val="241E1F"/>
                </a:solidFill>
                <a:latin typeface="Arial" panose="020B0604020202020204" pitchFamily="34" charset="0"/>
                <a:ea typeface="Segoe UI" panose="020B0502040204020203" pitchFamily="34" charset="0"/>
                <a:cs typeface="Arial" panose="020B0604020202020204" pitchFamily="34" charset="0"/>
              </a:rPr>
              <a:t>salvationarmyid</a:t>
            </a:r>
            <a:endParaRPr lang="en-GB" sz="2800" dirty="0"/>
          </a:p>
        </p:txBody>
      </p:sp>
      <p:sp>
        <p:nvSpPr>
          <p:cNvPr id="21" name="Rectangle 20"/>
          <p:cNvSpPr/>
          <p:nvPr/>
        </p:nvSpPr>
        <p:spPr>
          <a:xfrm>
            <a:off x="1336176" y="3315422"/>
            <a:ext cx="2685351" cy="523220"/>
          </a:xfrm>
          <a:prstGeom prst="rect">
            <a:avLst/>
          </a:prstGeom>
        </p:spPr>
        <p:txBody>
          <a:bodyPr wrap="none">
            <a:spAutoFit/>
          </a:bodyPr>
          <a:lstStyle/>
          <a:p>
            <a:r>
              <a:rPr lang="en-GB" sz="2800" dirty="0" err="1" smtClean="0">
                <a:solidFill>
                  <a:srgbClr val="241E1F"/>
                </a:solidFill>
                <a:latin typeface="Arial" panose="020B0604020202020204" pitchFamily="34" charset="0"/>
                <a:ea typeface="Segoe UI" panose="020B0502040204020203" pitchFamily="34" charset="0"/>
                <a:cs typeface="Arial" panose="020B0604020202020204" pitchFamily="34" charset="0"/>
              </a:rPr>
              <a:t>salvationarmyid</a:t>
            </a:r>
            <a:endParaRPr lang="en-GB" sz="2800" dirty="0"/>
          </a:p>
        </p:txBody>
      </p:sp>
      <p:sp>
        <p:nvSpPr>
          <p:cNvPr id="32" name="Rectangle 31"/>
          <p:cNvSpPr/>
          <p:nvPr/>
        </p:nvSpPr>
        <p:spPr>
          <a:xfrm>
            <a:off x="1336176" y="4233912"/>
            <a:ext cx="3185487" cy="523220"/>
          </a:xfrm>
          <a:prstGeom prst="rect">
            <a:avLst/>
          </a:prstGeom>
        </p:spPr>
        <p:txBody>
          <a:bodyPr wrap="none">
            <a:spAutoFit/>
          </a:bodyPr>
          <a:lstStyle/>
          <a:p>
            <a:r>
              <a:rPr lang="en-GB" sz="2800" dirty="0" err="1" smtClean="0">
                <a:solidFill>
                  <a:srgbClr val="241E1F"/>
                </a:solidFill>
                <a:latin typeface="Arial" panose="020B0604020202020204" pitchFamily="34" charset="0"/>
                <a:ea typeface="Segoe UI" panose="020B0502040204020203" pitchFamily="34" charset="0"/>
                <a:cs typeface="Arial" panose="020B0604020202020204" pitchFamily="34" charset="0"/>
              </a:rPr>
              <a:t>thesalvationarmyid</a:t>
            </a:r>
            <a:endParaRPr lang="en-GB" sz="2800" dirty="0"/>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60648"/>
            <a:ext cx="9144000" cy="914400"/>
          </a:xfrm>
          <a:prstGeom prst="rect">
            <a:avLst/>
          </a:prstGeom>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l="31774" t="16336" r="21888" b="-1"/>
          <a:stretch/>
        </p:blipFill>
        <p:spPr>
          <a:xfrm>
            <a:off x="5019858" y="1341120"/>
            <a:ext cx="3678363" cy="4427552"/>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7783" r="26837"/>
          <a:stretch/>
        </p:blipFill>
        <p:spPr>
          <a:xfrm>
            <a:off x="5019858" y="1341120"/>
            <a:ext cx="3678363" cy="4428000"/>
          </a:xfrm>
          <a:prstGeom prst="rect">
            <a:avLst/>
          </a:prstGeom>
        </p:spPr>
      </p:pic>
      <p:sp>
        <p:nvSpPr>
          <p:cNvPr id="38" name="Rectangle 37"/>
          <p:cNvSpPr/>
          <p:nvPr/>
        </p:nvSpPr>
        <p:spPr>
          <a:xfrm>
            <a:off x="1336176" y="5165824"/>
            <a:ext cx="2847254" cy="523220"/>
          </a:xfrm>
          <a:prstGeom prst="rect">
            <a:avLst/>
          </a:prstGeom>
        </p:spPr>
        <p:txBody>
          <a:bodyPr wrap="none">
            <a:spAutoFit/>
          </a:bodyPr>
          <a:lstStyle/>
          <a:p>
            <a:r>
              <a:rPr lang="en-GB" sz="2800" dirty="0" smtClean="0">
                <a:solidFill>
                  <a:srgbClr val="241E1F"/>
                </a:solidFill>
                <a:latin typeface="Arial" panose="020B0604020202020204" pitchFamily="34" charset="0"/>
                <a:ea typeface="Segoe UI" panose="020B0502040204020203" pitchFamily="34" charset="0"/>
                <a:cs typeface="Arial" panose="020B0604020202020204" pitchFamily="34" charset="0"/>
              </a:rPr>
              <a:t>#</a:t>
            </a:r>
            <a:r>
              <a:rPr lang="en-GB" sz="2800" dirty="0" err="1" smtClean="0">
                <a:solidFill>
                  <a:srgbClr val="241E1F"/>
                </a:solidFill>
                <a:latin typeface="Arial" panose="020B0604020202020204" pitchFamily="34" charset="0"/>
                <a:ea typeface="Segoe UI" panose="020B0502040204020203" pitchFamily="34" charset="0"/>
                <a:cs typeface="Arial" panose="020B0604020202020204" pitchFamily="34" charset="0"/>
              </a:rPr>
              <a:t>unseenpromise</a:t>
            </a:r>
            <a:endParaRPr lang="en-GB" sz="2800" dirty="0"/>
          </a:p>
        </p:txBody>
      </p:sp>
    </p:spTree>
    <p:extLst>
      <p:ext uri="{BB962C8B-B14F-4D97-AF65-F5344CB8AC3E}">
        <p14:creationId xmlns:p14="http://schemas.microsoft.com/office/powerpoint/2010/main" val="253367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0601" b="17971"/>
          <a:stretch/>
        </p:blipFill>
        <p:spPr>
          <a:xfrm>
            <a:off x="792000" y="712328"/>
            <a:ext cx="7560000" cy="48000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367137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182422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3998" cy="68579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206815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64749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247111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3998" cy="68579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712328"/>
            <a:ext cx="7560000" cy="5040000"/>
          </a:xfrm>
          <a:prstGeom prst="rect">
            <a:avLst/>
          </a:prstGeom>
        </p:spPr>
      </p:pic>
    </p:spTree>
    <p:extLst>
      <p:ext uri="{BB962C8B-B14F-4D97-AF65-F5344CB8AC3E}">
        <p14:creationId xmlns:p14="http://schemas.microsoft.com/office/powerpoint/2010/main" val="109279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0648"/>
            <a:ext cx="9144000" cy="914400"/>
          </a:xfrm>
          <a:prstGeom prst="rect">
            <a:avLst/>
          </a:prstGeom>
        </p:spPr>
      </p:pic>
      <p:sp>
        <p:nvSpPr>
          <p:cNvPr id="7" name="TextBox 6"/>
          <p:cNvSpPr txBox="1"/>
          <p:nvPr/>
        </p:nvSpPr>
        <p:spPr>
          <a:xfrm>
            <a:off x="425128" y="1341120"/>
            <a:ext cx="784887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241E1F"/>
                </a:solidFill>
                <a:latin typeface="Arial" panose="020B0604020202020204" pitchFamily="34" charset="0"/>
                <a:ea typeface="Segoe UI" panose="020B0502040204020203" pitchFamily="34" charset="0"/>
                <a:cs typeface="Arial" panose="020B0604020202020204" pitchFamily="34" charset="0"/>
              </a:rPr>
              <a:t>Pray</a:t>
            </a:r>
          </a:p>
          <a:p>
            <a:pPr marL="457200" indent="-457200">
              <a:buFont typeface="Arial" panose="020B0604020202020204" pitchFamily="34" charset="0"/>
              <a:buChar char="•"/>
            </a:pPr>
            <a:r>
              <a:rPr lang="en-GB" sz="2800" dirty="0" smtClean="0">
                <a:solidFill>
                  <a:srgbClr val="241E1F"/>
                </a:solidFill>
                <a:latin typeface="Arial" panose="020B0604020202020204" pitchFamily="34" charset="0"/>
                <a:ea typeface="Segoe UI" panose="020B0502040204020203" pitchFamily="34" charset="0"/>
                <a:cs typeface="Arial" panose="020B0604020202020204" pitchFamily="34" charset="0"/>
              </a:rPr>
              <a:t>Fundraise together</a:t>
            </a:r>
          </a:p>
          <a:p>
            <a:pPr marL="457200" indent="-457200">
              <a:buFont typeface="Arial" panose="020B0604020202020204" pitchFamily="34" charset="0"/>
              <a:buChar char="•"/>
            </a:pPr>
            <a:r>
              <a:rPr lang="en-GB" sz="2800" dirty="0" smtClean="0">
                <a:solidFill>
                  <a:srgbClr val="241E1F"/>
                </a:solidFill>
                <a:latin typeface="Arial" panose="020B0604020202020204" pitchFamily="34" charset="0"/>
                <a:ea typeface="Segoe UI" panose="020B0502040204020203" pitchFamily="34" charset="0"/>
                <a:cs typeface="Arial" panose="020B0604020202020204" pitchFamily="34" charset="0"/>
              </a:rPr>
              <a:t>Make </a:t>
            </a:r>
            <a:r>
              <a:rPr lang="en-GB" sz="2800" dirty="0">
                <a:solidFill>
                  <a:srgbClr val="241E1F"/>
                </a:solidFill>
                <a:latin typeface="Arial" panose="020B0604020202020204" pitchFamily="34" charset="0"/>
                <a:ea typeface="Segoe UI" panose="020B0502040204020203" pitchFamily="34" charset="0"/>
                <a:cs typeface="Arial" panose="020B0604020202020204" pitchFamily="34" charset="0"/>
              </a:rPr>
              <a:t>a </a:t>
            </a:r>
            <a:r>
              <a:rPr lang="en-GB" sz="2800" dirty="0" smtClean="0">
                <a:solidFill>
                  <a:srgbClr val="241E1F"/>
                </a:solidFill>
                <a:latin typeface="Arial" panose="020B0604020202020204" pitchFamily="34" charset="0"/>
                <a:ea typeface="Segoe UI" panose="020B0502040204020203" pitchFamily="34" charset="0"/>
                <a:cs typeface="Arial" panose="020B0604020202020204" pitchFamily="34" charset="0"/>
              </a:rPr>
              <a:t>donation</a:t>
            </a:r>
            <a:endParaRPr lang="en-GB" sz="2800" dirty="0">
              <a:solidFill>
                <a:srgbClr val="241E1F"/>
              </a:solidFill>
              <a:latin typeface="Arial" panose="020B0604020202020204" pitchFamily="34" charset="0"/>
              <a:ea typeface="Segoe UI" panose="020B0502040204020203" pitchFamily="34" charset="0"/>
              <a:cs typeface="Arial" panose="020B0604020202020204"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7783" r="26837"/>
          <a:stretch/>
        </p:blipFill>
        <p:spPr>
          <a:xfrm>
            <a:off x="5019858" y="1341120"/>
            <a:ext cx="3678363" cy="4428000"/>
          </a:xfrm>
          <a:prstGeom prst="rect">
            <a:avLst/>
          </a:prstGeom>
        </p:spPr>
      </p:pic>
    </p:spTree>
    <p:extLst>
      <p:ext uri="{BB962C8B-B14F-4D97-AF65-F5344CB8AC3E}">
        <p14:creationId xmlns:p14="http://schemas.microsoft.com/office/powerpoint/2010/main" val="983617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0648"/>
            <a:ext cx="9144000" cy="914400"/>
          </a:xfrm>
          <a:prstGeom prst="rect">
            <a:avLst/>
          </a:prstGeom>
        </p:spPr>
      </p:pic>
      <p:sp>
        <p:nvSpPr>
          <p:cNvPr id="7" name="TextBox 6"/>
          <p:cNvSpPr txBox="1"/>
          <p:nvPr/>
        </p:nvSpPr>
        <p:spPr>
          <a:xfrm>
            <a:off x="425127" y="1341120"/>
            <a:ext cx="8273093" cy="3970318"/>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£10 could </a:t>
            </a:r>
            <a:r>
              <a:rPr lang="en-GB" sz="2800" dirty="0">
                <a:latin typeface="Arial" panose="020B0604020202020204" pitchFamily="34" charset="0"/>
                <a:cs typeface="Arial" panose="020B0604020202020204" pitchFamily="34" charset="0"/>
              </a:rPr>
              <a:t>mobilise a community to protect themselves and each other from </a:t>
            </a:r>
            <a:r>
              <a:rPr lang="en-GB" sz="2800" dirty="0" smtClean="0">
                <a:latin typeface="Arial" panose="020B0604020202020204" pitchFamily="34" charset="0"/>
                <a:cs typeface="Arial" panose="020B0604020202020204" pitchFamily="34" charset="0"/>
              </a:rPr>
              <a:t>trafficking</a:t>
            </a:r>
          </a:p>
          <a:p>
            <a:pPr marL="457200" lvl="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£40 could </a:t>
            </a:r>
            <a:r>
              <a:rPr lang="en-GB" sz="2800" dirty="0">
                <a:latin typeface="Arial" panose="020B0604020202020204" pitchFamily="34" charset="0"/>
                <a:cs typeface="Arial" panose="020B0604020202020204" pitchFamily="34" charset="0"/>
              </a:rPr>
              <a:t>pay for a seminar which empowers women to find their worth and realise their potential</a:t>
            </a:r>
          </a:p>
          <a:p>
            <a:pPr marL="457200" lvl="0" indent="-457200">
              <a:buFont typeface="Arial" panose="020B0604020202020204" pitchFamily="34" charset="0"/>
              <a:buChar char="•"/>
            </a:pPr>
            <a:endParaRPr lang="en-GB" sz="2800" dirty="0" smtClean="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a:t>
            </a:r>
            <a:r>
              <a:rPr lang="en-GB" sz="2800" b="1" dirty="0">
                <a:latin typeface="Arial" panose="020B0604020202020204" pitchFamily="34" charset="0"/>
                <a:cs typeface="Arial" panose="020B0604020202020204" pitchFamily="34" charset="0"/>
              </a:rPr>
              <a:t>76 could</a:t>
            </a:r>
            <a:r>
              <a:rPr lang="en-GB" sz="2800" dirty="0">
                <a:latin typeface="Arial" panose="020B0604020202020204" pitchFamily="34" charset="0"/>
                <a:cs typeface="Arial" panose="020B0604020202020204" pitchFamily="34" charset="0"/>
              </a:rPr>
              <a:t> provide accommodation, medical care and living costs to a survivor of trafficking</a:t>
            </a:r>
          </a:p>
        </p:txBody>
      </p:sp>
    </p:spTree>
    <p:extLst>
      <p:ext uri="{BB962C8B-B14F-4D97-AF65-F5344CB8AC3E}">
        <p14:creationId xmlns:p14="http://schemas.microsoft.com/office/powerpoint/2010/main" val="117702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447</Words>
  <Application>Microsoft Office PowerPoint</Application>
  <PresentationFormat>On-screen Show (4:3)</PresentationFormat>
  <Paragraphs>45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The Salvation Army</cp:lastModifiedBy>
  <cp:revision>14</cp:revision>
  <dcterms:created xsi:type="dcterms:W3CDTF">2019-09-19T06:43:26Z</dcterms:created>
  <dcterms:modified xsi:type="dcterms:W3CDTF">2019-10-01T10:08:47Z</dcterms:modified>
</cp:coreProperties>
</file>