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57" r:id="rId3"/>
    <p:sldId id="265" r:id="rId4"/>
    <p:sldId id="263" r:id="rId5"/>
    <p:sldId id="264" r:id="rId6"/>
    <p:sldId id="262"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85A"/>
    <a:srgbClr val="DB0F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370" autoAdjust="0"/>
  </p:normalViewPr>
  <p:slideViewPr>
    <p:cSldViewPr snapToGrid="0" snapToObjects="1">
      <p:cViewPr>
        <p:scale>
          <a:sx n="40" d="100"/>
          <a:sy n="40" d="100"/>
        </p:scale>
        <p:origin x="-2040" y="-900"/>
      </p:cViewPr>
      <p:guideLst>
        <p:guide orient="horz" pos="2160"/>
        <p:guide orient="horz" pos="842"/>
        <p:guide pos="2880"/>
        <p:guide pos="33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954FB4-2816-41DE-A80D-EEF8DBC746CC}" type="datetimeFigureOut">
              <a:rPr lang="en-GB" smtClean="0"/>
              <a:t>17/02/2020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97956C-95C4-45E0-956E-7CD4F96169FF}" type="slidenum">
              <a:rPr lang="en-GB" smtClean="0"/>
              <a:t>‹#›</a:t>
            </a:fld>
            <a:endParaRPr lang="en-GB"/>
          </a:p>
        </p:txBody>
      </p:sp>
    </p:spTree>
    <p:extLst>
      <p:ext uri="{BB962C8B-B14F-4D97-AF65-F5344CB8AC3E}">
        <p14:creationId xmlns:p14="http://schemas.microsoft.com/office/powerpoint/2010/main" val="2611110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Introduction</a:t>
            </a:r>
            <a:r>
              <a:rPr lang="en-GB" sz="1200" kern="1200" baseline="0" dirty="0" smtClean="0">
                <a:solidFill>
                  <a:schemeClr val="tx1"/>
                </a:solidFill>
                <a:effectLst/>
                <a:latin typeface="+mn-lt"/>
                <a:ea typeface="+mn-ea"/>
                <a:cs typeface="+mn-cs"/>
              </a:rPr>
              <a:t> video – Unseen Promise</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97956C-95C4-45E0-956E-7CD4F96169FF}" type="slidenum">
              <a:rPr lang="en-GB" smtClean="0"/>
              <a:t>2</a:t>
            </a:fld>
            <a:endParaRPr lang="en-GB"/>
          </a:p>
        </p:txBody>
      </p:sp>
    </p:spTree>
    <p:extLst>
      <p:ext uri="{BB962C8B-B14F-4D97-AF65-F5344CB8AC3E}">
        <p14:creationId xmlns:p14="http://schemas.microsoft.com/office/powerpoint/2010/main" val="194293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smtClean="0">
                <a:solidFill>
                  <a:srgbClr val="241E1F"/>
                </a:solidFill>
                <a:latin typeface="Trebuchet MS" panose="020B0603020202020204" pitchFamily="34" charset="0"/>
                <a:ea typeface="Segoe UI" panose="020B0502040204020203" pitchFamily="34" charset="0"/>
                <a:cs typeface="Arial" panose="020B0604020202020204" pitchFamily="34" charset="0"/>
              </a:rPr>
              <a:t>We can help by: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solidFill>
                <a:srgbClr val="241E1F"/>
              </a:solidFill>
              <a:latin typeface="Trebuchet MS" panose="020B0603020202020204" pitchFamily="34" charset="0"/>
              <a:ea typeface="Segoe UI" panose="020B0502040204020203"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rgbClr val="241E1F"/>
                </a:solidFill>
                <a:latin typeface="Trebuchet MS" panose="020B0603020202020204" pitchFamily="34" charset="0"/>
                <a:ea typeface="Segoe UI" panose="020B0502040204020203" pitchFamily="34" charset="0"/>
                <a:cs typeface="Arial" panose="020B0604020202020204" pitchFamily="34" charset="0"/>
              </a:rPr>
              <a:t>Praying:</a:t>
            </a:r>
            <a:r>
              <a:rPr lang="en-GB" sz="1200" b="1" baseline="0" dirty="0" smtClean="0">
                <a:solidFill>
                  <a:srgbClr val="241E1F"/>
                </a:solidFill>
                <a:latin typeface="Trebuchet MS" panose="020B0603020202020204" pitchFamily="34" charset="0"/>
                <a:ea typeface="Segoe UI" panose="020B0502040204020203" pitchFamily="34" charset="0"/>
                <a:cs typeface="Arial" panose="020B0604020202020204" pitchFamily="34" charset="0"/>
              </a:rPr>
              <a:t> </a:t>
            </a:r>
            <a:r>
              <a:rPr lang="en-GB" sz="1200" b="0" dirty="0" smtClean="0">
                <a:solidFill>
                  <a:srgbClr val="241E1F"/>
                </a:solidFill>
                <a:latin typeface="Trebuchet MS" panose="020B0603020202020204" pitchFamily="34" charset="0"/>
                <a:ea typeface="Segoe UI" panose="020B0502040204020203" pitchFamily="34" charset="0"/>
                <a:cs typeface="Arial" panose="020B0604020202020204" pitchFamily="34" charset="0"/>
              </a:rPr>
              <a:t>We can make a</a:t>
            </a:r>
            <a:r>
              <a:rPr lang="en-GB" sz="1200" b="0" baseline="0" dirty="0" smtClean="0">
                <a:solidFill>
                  <a:srgbClr val="241E1F"/>
                </a:solidFill>
                <a:latin typeface="Trebuchet MS" panose="020B0603020202020204" pitchFamily="34" charset="0"/>
                <a:ea typeface="Segoe UI" panose="020B0502040204020203" pitchFamily="34" charset="0"/>
                <a:cs typeface="Arial" panose="020B0604020202020204" pitchFamily="34" charset="0"/>
              </a:rPr>
              <a:t> difference by praying for people that The Salvation Army is working alongside – that the evil of human trafficking will be stopped and that survivors will be given support and opportunity to heal, recover and flourish.</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baseline="0" dirty="0" smtClean="0">
              <a:solidFill>
                <a:srgbClr val="241E1F"/>
              </a:solidFill>
              <a:latin typeface="Trebuchet MS" panose="020B0603020202020204" pitchFamily="34" charset="0"/>
              <a:ea typeface="Segoe UI" panose="020B0502040204020203"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dirty="0" smtClean="0">
                <a:solidFill>
                  <a:srgbClr val="241E1F"/>
                </a:solidFill>
                <a:latin typeface="Trebuchet MS" panose="020B0603020202020204" pitchFamily="34" charset="0"/>
                <a:ea typeface="Segoe UI" panose="020B0502040204020203" pitchFamily="34" charset="0"/>
                <a:cs typeface="Arial" panose="020B0604020202020204" pitchFamily="34" charset="0"/>
              </a:rPr>
              <a:t>Fundraising together:</a:t>
            </a:r>
            <a:r>
              <a:rPr lang="en-GB" sz="1200" b="0" baseline="0" dirty="0" smtClean="0">
                <a:solidFill>
                  <a:srgbClr val="241E1F"/>
                </a:solidFill>
                <a:latin typeface="Trebuchet MS" panose="020B0603020202020204" pitchFamily="34" charset="0"/>
                <a:ea typeface="Segoe UI" panose="020B0502040204020203" pitchFamily="34" charset="0"/>
                <a:cs typeface="Arial" panose="020B0604020202020204" pitchFamily="34" charset="0"/>
              </a:rPr>
              <a:t> Whether we contribute small amounts each week or hold events in our community, we can find fun and interesting ways to raise money for Helping-Hand 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baseline="0" dirty="0" smtClean="0">
              <a:solidFill>
                <a:srgbClr val="241E1F"/>
              </a:solidFill>
              <a:latin typeface="Trebuchet MS" panose="020B0603020202020204" pitchFamily="34" charset="0"/>
              <a:ea typeface="Segoe UI" panose="020B0502040204020203"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dirty="0" smtClean="0">
                <a:solidFill>
                  <a:srgbClr val="241E1F"/>
                </a:solidFill>
                <a:latin typeface="Trebuchet MS" panose="020B0603020202020204" pitchFamily="34" charset="0"/>
                <a:ea typeface="Segoe UI" panose="020B0502040204020203" pitchFamily="34" charset="0"/>
                <a:cs typeface="Arial" panose="020B0604020202020204" pitchFamily="34" charset="0"/>
              </a:rPr>
              <a:t>Making a personal donation: </a:t>
            </a:r>
            <a:r>
              <a:rPr lang="en-GB" sz="1200" b="0" baseline="0" dirty="0" smtClean="0">
                <a:solidFill>
                  <a:srgbClr val="241E1F"/>
                </a:solidFill>
                <a:latin typeface="Trebuchet MS" panose="020B0603020202020204" pitchFamily="34" charset="0"/>
                <a:ea typeface="Segoe UI" panose="020B0502040204020203" pitchFamily="34" charset="0"/>
                <a:cs typeface="Arial" panose="020B0604020202020204" pitchFamily="34" charset="0"/>
              </a:rPr>
              <a:t>If you would like to donate, you can give the money to your group or corps leader, or donate online at donate.salvationarmy.org.uk/anti-trafficking/</a:t>
            </a:r>
            <a:endParaRPr lang="en-GB" sz="1200" b="0" dirty="0" smtClean="0">
              <a:solidFill>
                <a:srgbClr val="241E1F"/>
              </a:solidFill>
              <a:latin typeface="Trebuchet MS" panose="020B0603020202020204" pitchFamily="34" charset="0"/>
              <a:ea typeface="Segoe UI" panose="020B0502040204020203" pitchFamily="34" charset="0"/>
              <a:cs typeface="Arial" panose="020B0604020202020204" pitchFamily="34" charset="0"/>
            </a:endParaRPr>
          </a:p>
          <a:p>
            <a:endParaRPr lang="en-GB" sz="1200" b="0" i="0" dirty="0" smtClean="0">
              <a:latin typeface="Trebuchet MS" panose="020B0603020202020204" pitchFamily="34" charset="0"/>
            </a:endParaRPr>
          </a:p>
          <a:p>
            <a:endParaRPr lang="en-GB" dirty="0"/>
          </a:p>
        </p:txBody>
      </p:sp>
      <p:sp>
        <p:nvSpPr>
          <p:cNvPr id="4" name="Slide Number Placeholder 3"/>
          <p:cNvSpPr>
            <a:spLocks noGrp="1"/>
          </p:cNvSpPr>
          <p:nvPr>
            <p:ph type="sldNum" sz="quarter" idx="10"/>
          </p:nvPr>
        </p:nvSpPr>
        <p:spPr/>
        <p:txBody>
          <a:bodyPr/>
          <a:lstStyle/>
          <a:p>
            <a:fld id="{1197956C-95C4-45E0-956E-7CD4F96169FF}" type="slidenum">
              <a:rPr lang="en-GB" smtClean="0"/>
              <a:t>3</a:t>
            </a:fld>
            <a:endParaRPr lang="en-GB"/>
          </a:p>
        </p:txBody>
      </p:sp>
    </p:spTree>
    <p:extLst>
      <p:ext uri="{BB962C8B-B14F-4D97-AF65-F5344CB8AC3E}">
        <p14:creationId xmlns:p14="http://schemas.microsoft.com/office/powerpoint/2010/main" val="194293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Together, we can bring the injustice of human trafficking to an end. We can stand alongside survivors as they reclaim the promise that exists within them and rebuild their lives.</a:t>
            </a:r>
            <a:r>
              <a:rPr lang="en-GB" sz="1200" kern="1200" baseline="0" dirty="0" smtClean="0">
                <a:solidFill>
                  <a:schemeClr val="tx1"/>
                </a:solidFill>
                <a:effectLst/>
                <a:latin typeface="+mn-lt"/>
                <a:ea typeface="+mn-ea"/>
                <a:cs typeface="+mn-cs"/>
              </a:rPr>
              <a:t> These are just some examples of how our donations could support The Salvation Army’s anti-trafficking work around the world.</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197956C-95C4-45E0-956E-7CD4F96169FF}" type="slidenum">
              <a:rPr lang="en-GB" smtClean="0"/>
              <a:t>4</a:t>
            </a:fld>
            <a:endParaRPr lang="en-GB"/>
          </a:p>
        </p:txBody>
      </p:sp>
    </p:spTree>
    <p:extLst>
      <p:ext uri="{BB962C8B-B14F-4D97-AF65-F5344CB8AC3E}">
        <p14:creationId xmlns:p14="http://schemas.microsoft.com/office/powerpoint/2010/main" val="2657728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If</a:t>
            </a:r>
            <a:r>
              <a:rPr lang="en-GB" sz="1200" kern="1200" baseline="0" dirty="0" smtClean="0">
                <a:solidFill>
                  <a:schemeClr val="tx1"/>
                </a:solidFill>
                <a:effectLst/>
                <a:latin typeface="+mn-lt"/>
                <a:ea typeface="+mn-ea"/>
                <a:cs typeface="+mn-cs"/>
              </a:rPr>
              <a:t> you have time during your meeting, also show one (or more) of the case story videos. Available to watch on YouTube or download from Vimeo:</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Mercy’s Story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YouTube</a:t>
            </a:r>
            <a:r>
              <a:rPr lang="en-GB" sz="1200" kern="1200" baseline="0" dirty="0" smtClean="0">
                <a:solidFill>
                  <a:schemeClr val="tx1"/>
                </a:solidFill>
                <a:effectLst/>
                <a:latin typeface="+mn-lt"/>
                <a:ea typeface="+mn-ea"/>
                <a:cs typeface="+mn-cs"/>
              </a:rPr>
              <a:t> (watch online) - </a:t>
            </a:r>
            <a:r>
              <a:rPr lang="en-GB" sz="1200" kern="1200" dirty="0" smtClean="0">
                <a:solidFill>
                  <a:schemeClr val="tx1"/>
                </a:solidFill>
                <a:effectLst/>
                <a:latin typeface="+mn-lt"/>
                <a:ea typeface="+mn-ea"/>
                <a:cs typeface="+mn-cs"/>
              </a:rPr>
              <a:t>https://youtu.be/PXvvYzRAlrA</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Vimeo</a:t>
            </a:r>
            <a:r>
              <a:rPr lang="en-GB" sz="1200" kern="1200" baseline="0" dirty="0" smtClean="0">
                <a:solidFill>
                  <a:schemeClr val="tx1"/>
                </a:solidFill>
                <a:effectLst/>
                <a:latin typeface="+mn-lt"/>
                <a:ea typeface="+mn-ea"/>
                <a:cs typeface="+mn-cs"/>
              </a:rPr>
              <a:t> (download) - </a:t>
            </a:r>
            <a:r>
              <a:rPr lang="en-GB" sz="1200" kern="1200" dirty="0" smtClean="0">
                <a:solidFill>
                  <a:schemeClr val="tx1"/>
                </a:solidFill>
                <a:effectLst/>
                <a:latin typeface="+mn-lt"/>
                <a:ea typeface="+mn-ea"/>
                <a:cs typeface="+mn-cs"/>
              </a:rPr>
              <a:t>https://vimeo.com/362017746 /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Cecilia’s Story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YouTube</a:t>
            </a:r>
            <a:r>
              <a:rPr lang="en-GB" sz="1200" kern="1200" baseline="0" dirty="0" smtClean="0">
                <a:solidFill>
                  <a:schemeClr val="tx1"/>
                </a:solidFill>
                <a:effectLst/>
                <a:latin typeface="+mn-lt"/>
                <a:ea typeface="+mn-ea"/>
                <a:cs typeface="+mn-cs"/>
              </a:rPr>
              <a:t> (watch online) - https://youtu.be/fBHs8gMt6D0</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Vimeo</a:t>
            </a:r>
            <a:r>
              <a:rPr lang="en-GB" sz="1200" kern="1200" baseline="0" dirty="0" smtClean="0">
                <a:solidFill>
                  <a:schemeClr val="tx1"/>
                </a:solidFill>
                <a:effectLst/>
                <a:latin typeface="+mn-lt"/>
                <a:ea typeface="+mn-ea"/>
                <a:cs typeface="+mn-cs"/>
              </a:rPr>
              <a:t> (download) - https://vimeo.com/362017576</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err="1" smtClean="0">
                <a:solidFill>
                  <a:schemeClr val="tx1"/>
                </a:solidFill>
                <a:effectLst/>
                <a:latin typeface="+mn-lt"/>
                <a:ea typeface="+mn-ea"/>
                <a:cs typeface="+mn-cs"/>
              </a:rPr>
              <a:t>Tulon</a:t>
            </a:r>
            <a:r>
              <a:rPr lang="en-GB" sz="1200" b="1" kern="1200" dirty="0" smtClean="0">
                <a:solidFill>
                  <a:schemeClr val="tx1"/>
                </a:solidFill>
                <a:effectLst/>
                <a:latin typeface="+mn-lt"/>
                <a:ea typeface="+mn-ea"/>
                <a:cs typeface="+mn-cs"/>
              </a:rPr>
              <a:t> Self-Help Group</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YouTube</a:t>
            </a:r>
            <a:r>
              <a:rPr lang="en-GB" sz="1200" kern="1200" baseline="0" dirty="0" smtClean="0">
                <a:solidFill>
                  <a:schemeClr val="tx1"/>
                </a:solidFill>
                <a:effectLst/>
                <a:latin typeface="+mn-lt"/>
                <a:ea typeface="+mn-ea"/>
                <a:cs typeface="+mn-cs"/>
              </a:rPr>
              <a:t> (watch online) - https://youtu.be/f6z7K6-JMi8</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Vimeo</a:t>
            </a:r>
            <a:r>
              <a:rPr lang="en-GB" sz="1200" kern="1200" baseline="0" dirty="0" smtClean="0">
                <a:solidFill>
                  <a:schemeClr val="tx1"/>
                </a:solidFill>
                <a:effectLst/>
                <a:latin typeface="+mn-lt"/>
                <a:ea typeface="+mn-ea"/>
                <a:cs typeface="+mn-cs"/>
              </a:rPr>
              <a:t> (download) - https://vimeo.com/362018077</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97956C-95C4-45E0-956E-7CD4F96169FF}" type="slidenum">
              <a:rPr lang="en-GB" smtClean="0"/>
              <a:t>5</a:t>
            </a:fld>
            <a:endParaRPr lang="en-GB"/>
          </a:p>
        </p:txBody>
      </p:sp>
    </p:spTree>
    <p:extLst>
      <p:ext uri="{BB962C8B-B14F-4D97-AF65-F5344CB8AC3E}">
        <p14:creationId xmlns:p14="http://schemas.microsoft.com/office/powerpoint/2010/main" val="194293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kern="1200" dirty="0" smtClean="0">
                <a:solidFill>
                  <a:schemeClr val="tx1"/>
                </a:solidFill>
                <a:effectLst/>
                <a:latin typeface="+mn-lt"/>
                <a:ea typeface="+mn-ea"/>
                <a:cs typeface="+mn-cs"/>
              </a:rPr>
              <a:t>If you want to connect</a:t>
            </a:r>
            <a:r>
              <a:rPr lang="en-GB" sz="1200" i="0" kern="1200" baseline="0" dirty="0" smtClean="0">
                <a:solidFill>
                  <a:schemeClr val="tx1"/>
                </a:solidFill>
                <a:effectLst/>
                <a:latin typeface="+mn-lt"/>
                <a:ea typeface="+mn-ea"/>
                <a:cs typeface="+mn-cs"/>
              </a:rPr>
              <a:t> with The Salvation Army International Development UK on social media you can find them on Facebook, YouTube, Twitter and Instagram. Follow them to hear about new campaigns and updates from their projects.</a:t>
            </a:r>
            <a:endParaRPr lang="en-GB"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C8394B5-4D72-4339-BA45-FA0B1332FA92}" type="slidenum">
              <a:rPr lang="en-GB" smtClean="0"/>
              <a:t>6</a:t>
            </a:fld>
            <a:endParaRPr lang="en-GB"/>
          </a:p>
        </p:txBody>
      </p:sp>
    </p:spTree>
    <p:extLst>
      <p:ext uri="{BB962C8B-B14F-4D97-AF65-F5344CB8AC3E}">
        <p14:creationId xmlns:p14="http://schemas.microsoft.com/office/powerpoint/2010/main" val="712445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EC345DC-3B7C-473B-B22E-137290059A31}" type="datetimeFigureOut">
              <a:rPr lang="en-GB" smtClean="0"/>
              <a:t>17/02/2020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400A7B-4307-4671-8795-413C99AA9E90}" type="slidenum">
              <a:rPr lang="en-GB" smtClean="0"/>
              <a:t>‹#›</a:t>
            </a:fld>
            <a:endParaRPr lang="en-GB"/>
          </a:p>
        </p:txBody>
      </p:sp>
    </p:spTree>
    <p:extLst>
      <p:ext uri="{BB962C8B-B14F-4D97-AF65-F5344CB8AC3E}">
        <p14:creationId xmlns:p14="http://schemas.microsoft.com/office/powerpoint/2010/main" val="1124929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EC345DC-3B7C-473B-B22E-137290059A31}" type="datetimeFigureOut">
              <a:rPr lang="en-GB" smtClean="0"/>
              <a:t>17/02/2020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400A7B-4307-4671-8795-413C99AA9E90}" type="slidenum">
              <a:rPr lang="en-GB" smtClean="0"/>
              <a:t>‹#›</a:t>
            </a:fld>
            <a:endParaRPr lang="en-GB"/>
          </a:p>
        </p:txBody>
      </p:sp>
    </p:spTree>
    <p:extLst>
      <p:ext uri="{BB962C8B-B14F-4D97-AF65-F5344CB8AC3E}">
        <p14:creationId xmlns:p14="http://schemas.microsoft.com/office/powerpoint/2010/main" val="86710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EC345DC-3B7C-473B-B22E-137290059A31}" type="datetimeFigureOut">
              <a:rPr lang="en-GB" smtClean="0"/>
              <a:t>17/02/2020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400A7B-4307-4671-8795-413C99AA9E90}" type="slidenum">
              <a:rPr lang="en-GB" smtClean="0"/>
              <a:t>‹#›</a:t>
            </a:fld>
            <a:endParaRPr lang="en-GB"/>
          </a:p>
        </p:txBody>
      </p:sp>
    </p:spTree>
    <p:extLst>
      <p:ext uri="{BB962C8B-B14F-4D97-AF65-F5344CB8AC3E}">
        <p14:creationId xmlns:p14="http://schemas.microsoft.com/office/powerpoint/2010/main" val="3530059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EC345DC-3B7C-473B-B22E-137290059A31}" type="datetimeFigureOut">
              <a:rPr lang="en-GB" smtClean="0"/>
              <a:t>17/02/2020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400A7B-4307-4671-8795-413C99AA9E90}" type="slidenum">
              <a:rPr lang="en-GB" smtClean="0"/>
              <a:t>‹#›</a:t>
            </a:fld>
            <a:endParaRPr lang="en-GB"/>
          </a:p>
        </p:txBody>
      </p:sp>
    </p:spTree>
    <p:extLst>
      <p:ext uri="{BB962C8B-B14F-4D97-AF65-F5344CB8AC3E}">
        <p14:creationId xmlns:p14="http://schemas.microsoft.com/office/powerpoint/2010/main" val="1017991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C345DC-3B7C-473B-B22E-137290059A31}" type="datetimeFigureOut">
              <a:rPr lang="en-GB" smtClean="0"/>
              <a:t>17/02/2020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400A7B-4307-4671-8795-413C99AA9E90}" type="slidenum">
              <a:rPr lang="en-GB" smtClean="0"/>
              <a:t>‹#›</a:t>
            </a:fld>
            <a:endParaRPr lang="en-GB"/>
          </a:p>
        </p:txBody>
      </p:sp>
    </p:spTree>
    <p:extLst>
      <p:ext uri="{BB962C8B-B14F-4D97-AF65-F5344CB8AC3E}">
        <p14:creationId xmlns:p14="http://schemas.microsoft.com/office/powerpoint/2010/main" val="529643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EC345DC-3B7C-473B-B22E-137290059A31}" type="datetimeFigureOut">
              <a:rPr lang="en-GB" smtClean="0"/>
              <a:t>17/02/2020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400A7B-4307-4671-8795-413C99AA9E90}" type="slidenum">
              <a:rPr lang="en-GB" smtClean="0"/>
              <a:t>‹#›</a:t>
            </a:fld>
            <a:endParaRPr lang="en-GB"/>
          </a:p>
        </p:txBody>
      </p:sp>
    </p:spTree>
    <p:extLst>
      <p:ext uri="{BB962C8B-B14F-4D97-AF65-F5344CB8AC3E}">
        <p14:creationId xmlns:p14="http://schemas.microsoft.com/office/powerpoint/2010/main" val="1387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EC345DC-3B7C-473B-B22E-137290059A31}" type="datetimeFigureOut">
              <a:rPr lang="en-GB" smtClean="0"/>
              <a:t>17/02/2020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B400A7B-4307-4671-8795-413C99AA9E90}" type="slidenum">
              <a:rPr lang="en-GB" smtClean="0"/>
              <a:t>‹#›</a:t>
            </a:fld>
            <a:endParaRPr lang="en-GB"/>
          </a:p>
        </p:txBody>
      </p:sp>
    </p:spTree>
    <p:extLst>
      <p:ext uri="{BB962C8B-B14F-4D97-AF65-F5344CB8AC3E}">
        <p14:creationId xmlns:p14="http://schemas.microsoft.com/office/powerpoint/2010/main" val="99687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EC345DC-3B7C-473B-B22E-137290059A31}" type="datetimeFigureOut">
              <a:rPr lang="en-GB" smtClean="0"/>
              <a:t>17/02/2020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B400A7B-4307-4671-8795-413C99AA9E90}" type="slidenum">
              <a:rPr lang="en-GB" smtClean="0"/>
              <a:t>‹#›</a:t>
            </a:fld>
            <a:endParaRPr lang="en-GB"/>
          </a:p>
        </p:txBody>
      </p:sp>
    </p:spTree>
    <p:extLst>
      <p:ext uri="{BB962C8B-B14F-4D97-AF65-F5344CB8AC3E}">
        <p14:creationId xmlns:p14="http://schemas.microsoft.com/office/powerpoint/2010/main" val="652801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C345DC-3B7C-473B-B22E-137290059A31}" type="datetimeFigureOut">
              <a:rPr lang="en-GB" smtClean="0"/>
              <a:t>17/02/2020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B400A7B-4307-4671-8795-413C99AA9E90}" type="slidenum">
              <a:rPr lang="en-GB" smtClean="0"/>
              <a:t>‹#›</a:t>
            </a:fld>
            <a:endParaRPr lang="en-GB"/>
          </a:p>
        </p:txBody>
      </p:sp>
    </p:spTree>
    <p:extLst>
      <p:ext uri="{BB962C8B-B14F-4D97-AF65-F5344CB8AC3E}">
        <p14:creationId xmlns:p14="http://schemas.microsoft.com/office/powerpoint/2010/main" val="24399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C345DC-3B7C-473B-B22E-137290059A31}" type="datetimeFigureOut">
              <a:rPr lang="en-GB" smtClean="0"/>
              <a:t>17/02/2020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400A7B-4307-4671-8795-413C99AA9E90}" type="slidenum">
              <a:rPr lang="en-GB" smtClean="0"/>
              <a:t>‹#›</a:t>
            </a:fld>
            <a:endParaRPr lang="en-GB"/>
          </a:p>
        </p:txBody>
      </p:sp>
    </p:spTree>
    <p:extLst>
      <p:ext uri="{BB962C8B-B14F-4D97-AF65-F5344CB8AC3E}">
        <p14:creationId xmlns:p14="http://schemas.microsoft.com/office/powerpoint/2010/main" val="2983942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C345DC-3B7C-473B-B22E-137290059A31}" type="datetimeFigureOut">
              <a:rPr lang="en-GB" smtClean="0"/>
              <a:t>17/02/2020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400A7B-4307-4671-8795-413C99AA9E90}" type="slidenum">
              <a:rPr lang="en-GB" smtClean="0"/>
              <a:t>‹#›</a:t>
            </a:fld>
            <a:endParaRPr lang="en-GB"/>
          </a:p>
        </p:txBody>
      </p:sp>
    </p:spTree>
    <p:extLst>
      <p:ext uri="{BB962C8B-B14F-4D97-AF65-F5344CB8AC3E}">
        <p14:creationId xmlns:p14="http://schemas.microsoft.com/office/powerpoint/2010/main" val="4111139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C345DC-3B7C-473B-B22E-137290059A31}" type="datetimeFigureOut">
              <a:rPr lang="en-GB" smtClean="0"/>
              <a:t>17/02/2020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400A7B-4307-4671-8795-413C99AA9E90}" type="slidenum">
              <a:rPr lang="en-GB" smtClean="0"/>
              <a:t>‹#›</a:t>
            </a:fld>
            <a:endParaRPr lang="en-GB"/>
          </a:p>
        </p:txBody>
      </p:sp>
    </p:spTree>
    <p:extLst>
      <p:ext uri="{BB962C8B-B14F-4D97-AF65-F5344CB8AC3E}">
        <p14:creationId xmlns:p14="http://schemas.microsoft.com/office/powerpoint/2010/main" val="1723907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35813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9143998" cy="6857998"/>
          </a:xfrm>
          <a:prstGeom prst="rect">
            <a:avLst/>
          </a:prstGeom>
        </p:spPr>
      </p:pic>
      <p:pic>
        <p:nvPicPr>
          <p:cNvPr id="2" name="Introduction - Unseen Promise (PPT).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57250"/>
            <a:ext cx="9144000" cy="5143500"/>
          </a:xfrm>
          <a:prstGeom prst="rect">
            <a:avLst/>
          </a:prstGeom>
        </p:spPr>
      </p:pic>
    </p:spTree>
    <p:extLst>
      <p:ext uri="{BB962C8B-B14F-4D97-AF65-F5344CB8AC3E}">
        <p14:creationId xmlns:p14="http://schemas.microsoft.com/office/powerpoint/2010/main" val="56427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6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8" cy="685799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260648"/>
            <a:ext cx="9144000" cy="914400"/>
          </a:xfrm>
          <a:prstGeom prst="rect">
            <a:avLst/>
          </a:prstGeom>
        </p:spPr>
      </p:pic>
      <p:sp>
        <p:nvSpPr>
          <p:cNvPr id="7" name="TextBox 6"/>
          <p:cNvSpPr txBox="1"/>
          <p:nvPr/>
        </p:nvSpPr>
        <p:spPr>
          <a:xfrm>
            <a:off x="425128" y="1341120"/>
            <a:ext cx="7848872" cy="1384995"/>
          </a:xfrm>
          <a:prstGeom prst="rect">
            <a:avLst/>
          </a:prstGeom>
          <a:noFill/>
        </p:spPr>
        <p:txBody>
          <a:bodyPr wrap="square" rtlCol="0">
            <a:spAutoFit/>
          </a:bodyPr>
          <a:lstStyle/>
          <a:p>
            <a:pPr marL="457200" indent="-457200">
              <a:buFont typeface="Arial" panose="020B0604020202020204" pitchFamily="34" charset="0"/>
              <a:buChar char="•"/>
            </a:pPr>
            <a:r>
              <a:rPr lang="en-GB" sz="2800" dirty="0" smtClean="0">
                <a:solidFill>
                  <a:srgbClr val="241E1F"/>
                </a:solidFill>
                <a:latin typeface="Arial" panose="020B0604020202020204" pitchFamily="34" charset="0"/>
                <a:ea typeface="Segoe UI" panose="020B0502040204020203" pitchFamily="34" charset="0"/>
                <a:cs typeface="Arial" panose="020B0604020202020204" pitchFamily="34" charset="0"/>
              </a:rPr>
              <a:t>Pray</a:t>
            </a:r>
          </a:p>
          <a:p>
            <a:pPr marL="457200" indent="-457200">
              <a:buFont typeface="Arial" panose="020B0604020202020204" pitchFamily="34" charset="0"/>
              <a:buChar char="•"/>
            </a:pPr>
            <a:r>
              <a:rPr lang="en-GB" sz="2800" dirty="0" smtClean="0">
                <a:solidFill>
                  <a:srgbClr val="241E1F"/>
                </a:solidFill>
                <a:latin typeface="Arial" panose="020B0604020202020204" pitchFamily="34" charset="0"/>
                <a:ea typeface="Segoe UI" panose="020B0502040204020203" pitchFamily="34" charset="0"/>
                <a:cs typeface="Arial" panose="020B0604020202020204" pitchFamily="34" charset="0"/>
              </a:rPr>
              <a:t>Fundraise together</a:t>
            </a:r>
          </a:p>
          <a:p>
            <a:pPr marL="457200" indent="-457200">
              <a:buFont typeface="Arial" panose="020B0604020202020204" pitchFamily="34" charset="0"/>
              <a:buChar char="•"/>
            </a:pPr>
            <a:r>
              <a:rPr lang="en-GB" sz="2800" dirty="0" smtClean="0">
                <a:solidFill>
                  <a:srgbClr val="241E1F"/>
                </a:solidFill>
                <a:latin typeface="Arial" panose="020B0604020202020204" pitchFamily="34" charset="0"/>
                <a:ea typeface="Segoe UI" panose="020B0502040204020203" pitchFamily="34" charset="0"/>
                <a:cs typeface="Arial" panose="020B0604020202020204" pitchFamily="34" charset="0"/>
              </a:rPr>
              <a:t>Make </a:t>
            </a:r>
            <a:r>
              <a:rPr lang="en-GB" sz="2800" dirty="0">
                <a:solidFill>
                  <a:srgbClr val="241E1F"/>
                </a:solidFill>
                <a:latin typeface="Arial" panose="020B0604020202020204" pitchFamily="34" charset="0"/>
                <a:ea typeface="Segoe UI" panose="020B0502040204020203" pitchFamily="34" charset="0"/>
                <a:cs typeface="Arial" panose="020B0604020202020204" pitchFamily="34" charset="0"/>
              </a:rPr>
              <a:t>a </a:t>
            </a:r>
            <a:r>
              <a:rPr lang="en-GB" sz="2800" dirty="0" smtClean="0">
                <a:solidFill>
                  <a:srgbClr val="241E1F"/>
                </a:solidFill>
                <a:latin typeface="Arial" panose="020B0604020202020204" pitchFamily="34" charset="0"/>
                <a:ea typeface="Segoe UI" panose="020B0502040204020203" pitchFamily="34" charset="0"/>
                <a:cs typeface="Arial" panose="020B0604020202020204" pitchFamily="34" charset="0"/>
              </a:rPr>
              <a:t>donation</a:t>
            </a:r>
            <a:endParaRPr lang="en-GB" sz="2800" dirty="0">
              <a:solidFill>
                <a:srgbClr val="241E1F"/>
              </a:solidFill>
              <a:latin typeface="Arial" panose="020B0604020202020204" pitchFamily="34" charset="0"/>
              <a:ea typeface="Segoe UI" panose="020B0502040204020203" pitchFamily="34" charset="0"/>
              <a:cs typeface="Arial" panose="020B0604020202020204" pitchFamily="34" charset="0"/>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7783" r="26837"/>
          <a:stretch/>
        </p:blipFill>
        <p:spPr>
          <a:xfrm>
            <a:off x="5019858" y="1341120"/>
            <a:ext cx="3678363" cy="4428000"/>
          </a:xfrm>
          <a:prstGeom prst="rect">
            <a:avLst/>
          </a:prstGeom>
        </p:spPr>
      </p:pic>
    </p:spTree>
    <p:extLst>
      <p:ext uri="{BB962C8B-B14F-4D97-AF65-F5344CB8AC3E}">
        <p14:creationId xmlns:p14="http://schemas.microsoft.com/office/powerpoint/2010/main" val="9836178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7" cy="685799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260648"/>
            <a:ext cx="9144000" cy="914400"/>
          </a:xfrm>
          <a:prstGeom prst="rect">
            <a:avLst/>
          </a:prstGeom>
        </p:spPr>
      </p:pic>
      <p:sp>
        <p:nvSpPr>
          <p:cNvPr id="7" name="TextBox 6"/>
          <p:cNvSpPr txBox="1"/>
          <p:nvPr/>
        </p:nvSpPr>
        <p:spPr>
          <a:xfrm>
            <a:off x="425127" y="1341120"/>
            <a:ext cx="8273093" cy="3970318"/>
          </a:xfrm>
          <a:prstGeom prst="rect">
            <a:avLst/>
          </a:prstGeom>
          <a:noFill/>
        </p:spPr>
        <p:txBody>
          <a:bodyPr wrap="square" rtlCol="0">
            <a:spAutoFit/>
          </a:bodyPr>
          <a:lstStyle/>
          <a:p>
            <a:pPr marL="457200" lvl="0" indent="-457200">
              <a:buFont typeface="Arial" panose="020B0604020202020204" pitchFamily="34" charset="0"/>
              <a:buChar char="•"/>
            </a:pPr>
            <a:r>
              <a:rPr lang="en-GB" sz="2800" b="1" dirty="0">
                <a:latin typeface="Arial" panose="020B0604020202020204" pitchFamily="34" charset="0"/>
                <a:cs typeface="Arial" panose="020B0604020202020204" pitchFamily="34" charset="0"/>
              </a:rPr>
              <a:t>£10 could </a:t>
            </a:r>
            <a:r>
              <a:rPr lang="en-GB" sz="2800" dirty="0">
                <a:latin typeface="Arial" panose="020B0604020202020204" pitchFamily="34" charset="0"/>
                <a:cs typeface="Arial" panose="020B0604020202020204" pitchFamily="34" charset="0"/>
              </a:rPr>
              <a:t>mobilise a community to protect themselves and each other from </a:t>
            </a:r>
            <a:r>
              <a:rPr lang="en-GB" sz="2800" dirty="0" smtClean="0">
                <a:latin typeface="Arial" panose="020B0604020202020204" pitchFamily="34" charset="0"/>
                <a:cs typeface="Arial" panose="020B0604020202020204" pitchFamily="34" charset="0"/>
              </a:rPr>
              <a:t>trafficking</a:t>
            </a:r>
          </a:p>
          <a:p>
            <a:pPr marL="457200" lvl="0" indent="-45720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r>
              <a:rPr lang="en-GB" sz="2800" b="1" dirty="0">
                <a:latin typeface="Arial" panose="020B0604020202020204" pitchFamily="34" charset="0"/>
                <a:cs typeface="Arial" panose="020B0604020202020204" pitchFamily="34" charset="0"/>
              </a:rPr>
              <a:t>£40 could </a:t>
            </a:r>
            <a:r>
              <a:rPr lang="en-GB" sz="2800" dirty="0">
                <a:latin typeface="Arial" panose="020B0604020202020204" pitchFamily="34" charset="0"/>
                <a:cs typeface="Arial" panose="020B0604020202020204" pitchFamily="34" charset="0"/>
              </a:rPr>
              <a:t>pay for a seminar which empowers women to find their worth and realise their potential</a:t>
            </a:r>
          </a:p>
          <a:p>
            <a:pPr marL="457200" lvl="0" indent="-457200">
              <a:buFont typeface="Arial" panose="020B0604020202020204" pitchFamily="34" charset="0"/>
              <a:buChar char="•"/>
            </a:pPr>
            <a:endParaRPr lang="en-GB" sz="2800" dirty="0" smtClean="0">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r>
              <a:rPr lang="en-GB" sz="2800" b="1" dirty="0" smtClean="0">
                <a:latin typeface="Arial" panose="020B0604020202020204" pitchFamily="34" charset="0"/>
                <a:cs typeface="Arial" panose="020B0604020202020204" pitchFamily="34" charset="0"/>
              </a:rPr>
              <a:t>£</a:t>
            </a:r>
            <a:r>
              <a:rPr lang="en-GB" sz="2800" b="1" dirty="0">
                <a:latin typeface="Arial" panose="020B0604020202020204" pitchFamily="34" charset="0"/>
                <a:cs typeface="Arial" panose="020B0604020202020204" pitchFamily="34" charset="0"/>
              </a:rPr>
              <a:t>76 could</a:t>
            </a:r>
            <a:r>
              <a:rPr lang="en-GB" sz="2800" dirty="0">
                <a:latin typeface="Arial" panose="020B0604020202020204" pitchFamily="34" charset="0"/>
                <a:cs typeface="Arial" panose="020B0604020202020204" pitchFamily="34" charset="0"/>
              </a:rPr>
              <a:t> provide accommodation, medical care and living costs to a survivor of trafficking</a:t>
            </a:r>
          </a:p>
        </p:txBody>
      </p:sp>
    </p:spTree>
    <p:extLst>
      <p:ext uri="{BB962C8B-B14F-4D97-AF65-F5344CB8AC3E}">
        <p14:creationId xmlns:p14="http://schemas.microsoft.com/office/powerpoint/2010/main" val="11770274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8" cy="6857998"/>
          </a:xfrm>
          <a:prstGeom prst="rect">
            <a:avLst/>
          </a:prstGeom>
        </p:spPr>
      </p:pic>
    </p:spTree>
    <p:extLst>
      <p:ext uri="{BB962C8B-B14F-4D97-AF65-F5344CB8AC3E}">
        <p14:creationId xmlns:p14="http://schemas.microsoft.com/office/powerpoint/2010/main" val="16928765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8" cy="6857999"/>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b="59839"/>
          <a:stretch/>
        </p:blipFill>
        <p:spPr>
          <a:xfrm>
            <a:off x="436176" y="1335295"/>
            <a:ext cx="900000" cy="3614521"/>
          </a:xfrm>
          <a:prstGeom prst="rect">
            <a:avLst/>
          </a:prstGeom>
        </p:spPr>
      </p:pic>
      <p:sp>
        <p:nvSpPr>
          <p:cNvPr id="3" name="Rectangle 2"/>
          <p:cNvSpPr/>
          <p:nvPr/>
        </p:nvSpPr>
        <p:spPr>
          <a:xfrm>
            <a:off x="1336176" y="1478444"/>
            <a:ext cx="2685351" cy="523220"/>
          </a:xfrm>
          <a:prstGeom prst="rect">
            <a:avLst/>
          </a:prstGeom>
        </p:spPr>
        <p:txBody>
          <a:bodyPr wrap="none">
            <a:spAutoFit/>
          </a:bodyPr>
          <a:lstStyle/>
          <a:p>
            <a:r>
              <a:rPr lang="en-GB" sz="2800" dirty="0" err="1" smtClean="0">
                <a:solidFill>
                  <a:srgbClr val="241E1F"/>
                </a:solidFill>
                <a:latin typeface="Arial" panose="020B0604020202020204" pitchFamily="34" charset="0"/>
                <a:ea typeface="Segoe UI" panose="020B0502040204020203" pitchFamily="34" charset="0"/>
                <a:cs typeface="Arial" panose="020B0604020202020204" pitchFamily="34" charset="0"/>
              </a:rPr>
              <a:t>salvationarmyid</a:t>
            </a:r>
            <a:endParaRPr lang="en-GB" sz="2800" dirty="0"/>
          </a:p>
        </p:txBody>
      </p:sp>
      <p:sp>
        <p:nvSpPr>
          <p:cNvPr id="20" name="Rectangle 19"/>
          <p:cNvSpPr/>
          <p:nvPr/>
        </p:nvSpPr>
        <p:spPr>
          <a:xfrm>
            <a:off x="1336176" y="2396933"/>
            <a:ext cx="2685351" cy="523220"/>
          </a:xfrm>
          <a:prstGeom prst="rect">
            <a:avLst/>
          </a:prstGeom>
        </p:spPr>
        <p:txBody>
          <a:bodyPr wrap="none">
            <a:spAutoFit/>
          </a:bodyPr>
          <a:lstStyle/>
          <a:p>
            <a:r>
              <a:rPr lang="en-GB" sz="2800" dirty="0" err="1" smtClean="0">
                <a:solidFill>
                  <a:srgbClr val="241E1F"/>
                </a:solidFill>
                <a:latin typeface="Arial" panose="020B0604020202020204" pitchFamily="34" charset="0"/>
                <a:ea typeface="Segoe UI" panose="020B0502040204020203" pitchFamily="34" charset="0"/>
                <a:cs typeface="Arial" panose="020B0604020202020204" pitchFamily="34" charset="0"/>
              </a:rPr>
              <a:t>salvationarmyid</a:t>
            </a:r>
            <a:endParaRPr lang="en-GB" sz="2800" dirty="0"/>
          </a:p>
        </p:txBody>
      </p:sp>
      <p:sp>
        <p:nvSpPr>
          <p:cNvPr id="21" name="Rectangle 20"/>
          <p:cNvSpPr/>
          <p:nvPr/>
        </p:nvSpPr>
        <p:spPr>
          <a:xfrm>
            <a:off x="1336176" y="3315422"/>
            <a:ext cx="2685351" cy="523220"/>
          </a:xfrm>
          <a:prstGeom prst="rect">
            <a:avLst/>
          </a:prstGeom>
        </p:spPr>
        <p:txBody>
          <a:bodyPr wrap="none">
            <a:spAutoFit/>
          </a:bodyPr>
          <a:lstStyle/>
          <a:p>
            <a:r>
              <a:rPr lang="en-GB" sz="2800" dirty="0" err="1" smtClean="0">
                <a:solidFill>
                  <a:srgbClr val="241E1F"/>
                </a:solidFill>
                <a:latin typeface="Arial" panose="020B0604020202020204" pitchFamily="34" charset="0"/>
                <a:ea typeface="Segoe UI" panose="020B0502040204020203" pitchFamily="34" charset="0"/>
                <a:cs typeface="Arial" panose="020B0604020202020204" pitchFamily="34" charset="0"/>
              </a:rPr>
              <a:t>salvationarmyid</a:t>
            </a:r>
            <a:endParaRPr lang="en-GB" sz="2800" dirty="0"/>
          </a:p>
        </p:txBody>
      </p:sp>
      <p:sp>
        <p:nvSpPr>
          <p:cNvPr id="32" name="Rectangle 31"/>
          <p:cNvSpPr/>
          <p:nvPr/>
        </p:nvSpPr>
        <p:spPr>
          <a:xfrm>
            <a:off x="1336176" y="4233912"/>
            <a:ext cx="3185487" cy="523220"/>
          </a:xfrm>
          <a:prstGeom prst="rect">
            <a:avLst/>
          </a:prstGeom>
        </p:spPr>
        <p:txBody>
          <a:bodyPr wrap="none">
            <a:spAutoFit/>
          </a:bodyPr>
          <a:lstStyle/>
          <a:p>
            <a:r>
              <a:rPr lang="en-GB" sz="2800" dirty="0" err="1" smtClean="0">
                <a:solidFill>
                  <a:srgbClr val="241E1F"/>
                </a:solidFill>
                <a:latin typeface="Arial" panose="020B0604020202020204" pitchFamily="34" charset="0"/>
                <a:ea typeface="Segoe UI" panose="020B0502040204020203" pitchFamily="34" charset="0"/>
                <a:cs typeface="Arial" panose="020B0604020202020204" pitchFamily="34" charset="0"/>
              </a:rPr>
              <a:t>thesalvationarmyid</a:t>
            </a:r>
            <a:endParaRPr lang="en-GB" sz="2800" dirty="0"/>
          </a:p>
        </p:txBody>
      </p:sp>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260648"/>
            <a:ext cx="9144000" cy="914400"/>
          </a:xfrm>
          <a:prstGeom prst="rect">
            <a:avLst/>
          </a:prstGeom>
        </p:spPr>
      </p:pic>
      <p:pic>
        <p:nvPicPr>
          <p:cNvPr id="35" name="Picture 34"/>
          <p:cNvPicPr>
            <a:picLocks noChangeAspect="1"/>
          </p:cNvPicPr>
          <p:nvPr/>
        </p:nvPicPr>
        <p:blipFill rotWithShape="1">
          <a:blip r:embed="rId6" cstate="print">
            <a:extLst>
              <a:ext uri="{28A0092B-C50C-407E-A947-70E740481C1C}">
                <a14:useLocalDpi xmlns:a14="http://schemas.microsoft.com/office/drawing/2010/main" val="0"/>
              </a:ext>
            </a:extLst>
          </a:blip>
          <a:srcRect l="31774" t="16336" r="21888" b="-1"/>
          <a:stretch/>
        </p:blipFill>
        <p:spPr>
          <a:xfrm>
            <a:off x="5019858" y="1341120"/>
            <a:ext cx="3678363" cy="4427552"/>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17783" r="26837"/>
          <a:stretch/>
        </p:blipFill>
        <p:spPr>
          <a:xfrm>
            <a:off x="5019858" y="1341120"/>
            <a:ext cx="3678363" cy="4428000"/>
          </a:xfrm>
          <a:prstGeom prst="rect">
            <a:avLst/>
          </a:prstGeom>
        </p:spPr>
      </p:pic>
      <p:sp>
        <p:nvSpPr>
          <p:cNvPr id="38" name="Rectangle 37"/>
          <p:cNvSpPr/>
          <p:nvPr/>
        </p:nvSpPr>
        <p:spPr>
          <a:xfrm>
            <a:off x="1336176" y="5165824"/>
            <a:ext cx="2847254" cy="523220"/>
          </a:xfrm>
          <a:prstGeom prst="rect">
            <a:avLst/>
          </a:prstGeom>
        </p:spPr>
        <p:txBody>
          <a:bodyPr wrap="none">
            <a:spAutoFit/>
          </a:bodyPr>
          <a:lstStyle/>
          <a:p>
            <a:r>
              <a:rPr lang="en-GB" sz="2800" dirty="0" smtClean="0">
                <a:solidFill>
                  <a:srgbClr val="241E1F"/>
                </a:solidFill>
                <a:latin typeface="Arial" panose="020B0604020202020204" pitchFamily="34" charset="0"/>
                <a:ea typeface="Segoe UI" panose="020B0502040204020203" pitchFamily="34" charset="0"/>
                <a:cs typeface="Arial" panose="020B0604020202020204" pitchFamily="34" charset="0"/>
              </a:rPr>
              <a:t>#</a:t>
            </a:r>
            <a:r>
              <a:rPr lang="en-GB" sz="2800" dirty="0" err="1" smtClean="0">
                <a:solidFill>
                  <a:srgbClr val="241E1F"/>
                </a:solidFill>
                <a:latin typeface="Arial" panose="020B0604020202020204" pitchFamily="34" charset="0"/>
                <a:ea typeface="Segoe UI" panose="020B0502040204020203" pitchFamily="34" charset="0"/>
                <a:cs typeface="Arial" panose="020B0604020202020204" pitchFamily="34" charset="0"/>
              </a:rPr>
              <a:t>unseenpromise</a:t>
            </a:r>
            <a:endParaRPr lang="en-GB" sz="2800" dirty="0"/>
          </a:p>
        </p:txBody>
      </p:sp>
    </p:spTree>
    <p:extLst>
      <p:ext uri="{BB962C8B-B14F-4D97-AF65-F5344CB8AC3E}">
        <p14:creationId xmlns:p14="http://schemas.microsoft.com/office/powerpoint/2010/main" val="25336741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498</TotalTime>
  <Words>364</Words>
  <Application>Microsoft Office PowerPoint</Application>
  <PresentationFormat>On-screen Show (4:3)</PresentationFormat>
  <Paragraphs>41</Paragraphs>
  <Slides>6</Slides>
  <Notes>5</Notes>
  <HiddenSlides>0</HiddenSlides>
  <MMClips>1</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Salvation Army</dc:creator>
  <cp:lastModifiedBy>The Salvation Army</cp:lastModifiedBy>
  <cp:revision>15</cp:revision>
  <dcterms:created xsi:type="dcterms:W3CDTF">2019-09-19T06:43:26Z</dcterms:created>
  <dcterms:modified xsi:type="dcterms:W3CDTF">2020-02-17T10:12:24Z</dcterms:modified>
</cp:coreProperties>
</file>