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7"/>
  </p:notesMasterIdLst>
  <p:sldIdLst>
    <p:sldId id="256" r:id="rId2"/>
    <p:sldId id="257" r:id="rId3"/>
    <p:sldId id="258" r:id="rId4"/>
    <p:sldId id="259" r:id="rId5"/>
    <p:sldId id="273" r:id="rId6"/>
    <p:sldId id="260" r:id="rId7"/>
    <p:sldId id="261" r:id="rId8"/>
    <p:sldId id="262" r:id="rId9"/>
    <p:sldId id="269" r:id="rId10"/>
    <p:sldId id="263" r:id="rId11"/>
    <p:sldId id="264" r:id="rId12"/>
    <p:sldId id="272" r:id="rId13"/>
    <p:sldId id="268" r:id="rId14"/>
    <p:sldId id="266" r:id="rId15"/>
    <p:sldId id="267" r:id="rId1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EEFD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4660"/>
  </p:normalViewPr>
  <p:slideViewPr>
    <p:cSldViewPr>
      <p:cViewPr varScale="1">
        <p:scale>
          <a:sx n="65" d="100"/>
          <a:sy n="65" d="100"/>
        </p:scale>
        <p:origin x="1272"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97EF49B-AD57-4216-9F20-0C2A2FF2402C}" type="datetimeFigureOut">
              <a:rPr lang="en-GB"/>
              <a:pPr>
                <a:defRPr/>
              </a:pPr>
              <a:t>11/12/2019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DE62D28-9C90-4353-8B49-A07E035884B4}"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FA1F293-48B1-4505-8B6F-D4F52C20E0E6}" type="slidenum">
              <a:rPr lang="en-GB" altLang="en-US">
                <a:latin typeface="Arial" panose="020B0604020202020204" pitchFamily="34" charset="0"/>
              </a:rPr>
              <a:pPr eaLnBrk="1" hangingPunct="1">
                <a:spcBef>
                  <a:spcPct val="0"/>
                </a:spcBef>
              </a:pPr>
              <a:t>4</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ACF7D9A-44F1-4035-BD9A-4C0FD01A8CE7}" type="slidenum">
              <a:rPr lang="en-GB" altLang="en-US">
                <a:latin typeface="Arial" panose="020B0604020202020204" pitchFamily="34" charset="0"/>
              </a:rPr>
              <a:pPr eaLnBrk="1" hangingPunct="1">
                <a:spcBef>
                  <a:spcPct val="0"/>
                </a:spcBef>
              </a:pPr>
              <a:t>6</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84DA7FBA-FFFC-4F3A-BBD0-B8AC710EE8F5}" type="slidenum">
              <a:rPr lang="en-GB" altLang="en-US"/>
              <a:pPr/>
              <a:t>‹#›</a:t>
            </a:fld>
            <a:endParaRPr lang="en-GB" altLang="en-US"/>
          </a:p>
        </p:txBody>
      </p:sp>
    </p:spTree>
    <p:extLst>
      <p:ext uri="{BB962C8B-B14F-4D97-AF65-F5344CB8AC3E}">
        <p14:creationId xmlns:p14="http://schemas.microsoft.com/office/powerpoint/2010/main" val="13122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45F11B44-BBBC-4337-A9CB-E02DE1CAC05A}" type="slidenum">
              <a:rPr lang="en-GB" altLang="en-US"/>
              <a:pPr/>
              <a:t>‹#›</a:t>
            </a:fld>
            <a:endParaRPr lang="en-GB" altLang="en-US"/>
          </a:p>
        </p:txBody>
      </p:sp>
    </p:spTree>
    <p:extLst>
      <p:ext uri="{BB962C8B-B14F-4D97-AF65-F5344CB8AC3E}">
        <p14:creationId xmlns:p14="http://schemas.microsoft.com/office/powerpoint/2010/main" val="408736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E44768EB-8CC1-44B4-BAC2-978E5DDB63C0}" type="slidenum">
              <a:rPr lang="en-GB" altLang="en-US"/>
              <a:pPr/>
              <a:t>‹#›</a:t>
            </a:fld>
            <a:endParaRPr lang="en-GB" altLang="en-US"/>
          </a:p>
        </p:txBody>
      </p:sp>
    </p:spTree>
    <p:extLst>
      <p:ext uri="{BB962C8B-B14F-4D97-AF65-F5344CB8AC3E}">
        <p14:creationId xmlns:p14="http://schemas.microsoft.com/office/powerpoint/2010/main" val="3369623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7CC563F1-8E05-4D5D-A320-60ACC424C719}" type="slidenum">
              <a:rPr lang="en-GB" altLang="en-US"/>
              <a:pPr/>
              <a:t>‹#›</a:t>
            </a:fld>
            <a:endParaRPr lang="en-GB" altLang="en-US"/>
          </a:p>
        </p:txBody>
      </p:sp>
    </p:spTree>
    <p:extLst>
      <p:ext uri="{BB962C8B-B14F-4D97-AF65-F5344CB8AC3E}">
        <p14:creationId xmlns:p14="http://schemas.microsoft.com/office/powerpoint/2010/main" val="216827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fld id="{D893FCF2-007B-4A6A-A9A2-504E90DE9B2B}" type="slidenum">
              <a:rPr lang="en-GB" altLang="en-US"/>
              <a:pPr/>
              <a:t>‹#›</a:t>
            </a:fld>
            <a:endParaRPr lang="en-GB" altLang="en-US"/>
          </a:p>
        </p:txBody>
      </p:sp>
    </p:spTree>
    <p:extLst>
      <p:ext uri="{BB962C8B-B14F-4D97-AF65-F5344CB8AC3E}">
        <p14:creationId xmlns:p14="http://schemas.microsoft.com/office/powerpoint/2010/main" val="113904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fld id="{B0CCBE17-C6FE-454B-BC61-A471B26B5F1E}" type="slidenum">
              <a:rPr lang="en-GB" altLang="en-US"/>
              <a:pPr/>
              <a:t>‹#›</a:t>
            </a:fld>
            <a:endParaRPr lang="en-GB" altLang="en-US"/>
          </a:p>
        </p:txBody>
      </p:sp>
    </p:spTree>
    <p:extLst>
      <p:ext uri="{BB962C8B-B14F-4D97-AF65-F5344CB8AC3E}">
        <p14:creationId xmlns:p14="http://schemas.microsoft.com/office/powerpoint/2010/main" val="3659950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a:p>
        </p:txBody>
      </p:sp>
      <p:sp>
        <p:nvSpPr>
          <p:cNvPr id="8" name="Footer Placeholder 4"/>
          <p:cNvSpPr>
            <a:spLocks noGrp="1"/>
          </p:cNvSpPr>
          <p:nvPr>
            <p:ph type="ftr" sz="quarter" idx="11"/>
          </p:nvPr>
        </p:nvSpPr>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fld id="{0085D428-510F-4A4B-A9CF-021D73784503}" type="slidenum">
              <a:rPr lang="en-GB" altLang="en-US"/>
              <a:pPr/>
              <a:t>‹#›</a:t>
            </a:fld>
            <a:endParaRPr lang="en-GB" altLang="en-US"/>
          </a:p>
        </p:txBody>
      </p:sp>
    </p:spTree>
    <p:extLst>
      <p:ext uri="{BB962C8B-B14F-4D97-AF65-F5344CB8AC3E}">
        <p14:creationId xmlns:p14="http://schemas.microsoft.com/office/powerpoint/2010/main" val="331729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a:p>
        </p:txBody>
      </p:sp>
      <p:sp>
        <p:nvSpPr>
          <p:cNvPr id="4" name="Footer Placeholder 4"/>
          <p:cNvSpPr>
            <a:spLocks noGrp="1"/>
          </p:cNvSpPr>
          <p:nvPr>
            <p:ph type="ftr" sz="quarter" idx="11"/>
          </p:nvPr>
        </p:nvSpPr>
        <p:spPr/>
        <p:txBody>
          <a:bodyPr/>
          <a:lstStyle>
            <a:lvl1pPr>
              <a:defRPr/>
            </a:lvl1pPr>
          </a:lstStyle>
          <a:p>
            <a:pPr>
              <a:defRPr/>
            </a:pPr>
            <a:endParaRPr lang="en-GB" altLang="en-US"/>
          </a:p>
        </p:txBody>
      </p:sp>
      <p:sp>
        <p:nvSpPr>
          <p:cNvPr id="5" name="Slide Number Placeholder 5"/>
          <p:cNvSpPr>
            <a:spLocks noGrp="1"/>
          </p:cNvSpPr>
          <p:nvPr>
            <p:ph type="sldNum" sz="quarter" idx="12"/>
          </p:nvPr>
        </p:nvSpPr>
        <p:spPr/>
        <p:txBody>
          <a:bodyPr/>
          <a:lstStyle>
            <a:lvl1pPr>
              <a:defRPr/>
            </a:lvl1pPr>
          </a:lstStyle>
          <a:p>
            <a:fld id="{007D8403-0F0D-4779-BD0D-29C13838C892}" type="slidenum">
              <a:rPr lang="en-GB" altLang="en-US"/>
              <a:pPr/>
              <a:t>‹#›</a:t>
            </a:fld>
            <a:endParaRPr lang="en-GB" altLang="en-US"/>
          </a:p>
        </p:txBody>
      </p:sp>
    </p:spTree>
    <p:extLst>
      <p:ext uri="{BB962C8B-B14F-4D97-AF65-F5344CB8AC3E}">
        <p14:creationId xmlns:p14="http://schemas.microsoft.com/office/powerpoint/2010/main" val="37165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ltLang="en-US"/>
          </a:p>
        </p:txBody>
      </p:sp>
      <p:sp>
        <p:nvSpPr>
          <p:cNvPr id="4" name="Slide Number Placeholder 5"/>
          <p:cNvSpPr>
            <a:spLocks noGrp="1"/>
          </p:cNvSpPr>
          <p:nvPr>
            <p:ph type="sldNum" sz="quarter" idx="12"/>
          </p:nvPr>
        </p:nvSpPr>
        <p:spPr/>
        <p:txBody>
          <a:bodyPr/>
          <a:lstStyle>
            <a:lvl1pPr>
              <a:defRPr/>
            </a:lvl1pPr>
          </a:lstStyle>
          <a:p>
            <a:fld id="{493491D3-7C04-4D28-AE07-1FE8FC82C2DB}" type="slidenum">
              <a:rPr lang="en-GB" altLang="en-US"/>
              <a:pPr/>
              <a:t>‹#›</a:t>
            </a:fld>
            <a:endParaRPr lang="en-GB" altLang="en-US"/>
          </a:p>
        </p:txBody>
      </p:sp>
    </p:spTree>
    <p:extLst>
      <p:ext uri="{BB962C8B-B14F-4D97-AF65-F5344CB8AC3E}">
        <p14:creationId xmlns:p14="http://schemas.microsoft.com/office/powerpoint/2010/main" val="1263726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fld id="{A1593880-6962-4F91-9F52-B094D79D0E21}" type="slidenum">
              <a:rPr lang="en-GB" altLang="en-US"/>
              <a:pPr/>
              <a:t>‹#›</a:t>
            </a:fld>
            <a:endParaRPr lang="en-GB" altLang="en-US"/>
          </a:p>
        </p:txBody>
      </p:sp>
    </p:spTree>
    <p:extLst>
      <p:ext uri="{BB962C8B-B14F-4D97-AF65-F5344CB8AC3E}">
        <p14:creationId xmlns:p14="http://schemas.microsoft.com/office/powerpoint/2010/main" val="428322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fld id="{98CEDE35-BA0A-4638-BD76-E66C8AAFA09C}" type="slidenum">
              <a:rPr lang="en-GB" altLang="en-US"/>
              <a:pPr/>
              <a:t>‹#›</a:t>
            </a:fld>
            <a:endParaRPr lang="en-GB" altLang="en-US"/>
          </a:p>
        </p:txBody>
      </p:sp>
    </p:spTree>
    <p:extLst>
      <p:ext uri="{BB962C8B-B14F-4D97-AF65-F5344CB8AC3E}">
        <p14:creationId xmlns:p14="http://schemas.microsoft.com/office/powerpoint/2010/main" val="332622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GB"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C9A3486-EEE1-4BDD-B15A-4C241A05EC5E}" type="slidenum">
              <a:rPr lang="en-GB" altLang="en-US"/>
              <a:pPr/>
              <a:t>‹#›</a:t>
            </a:fld>
            <a:endParaRPr lang="en-GB" altLang="en-US"/>
          </a:p>
        </p:txBody>
      </p:sp>
      <p:pic>
        <p:nvPicPr>
          <p:cNvPr id="1031"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13725" y="5805488"/>
            <a:ext cx="81438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3"/>
          <p:cNvSpPr>
            <a:spLocks noGrp="1" noChangeArrowheads="1"/>
          </p:cNvSpPr>
          <p:nvPr>
            <p:ph type="subTitle" idx="1"/>
          </p:nvPr>
        </p:nvSpPr>
        <p:spPr>
          <a:xfrm>
            <a:off x="360363" y="333375"/>
            <a:ext cx="8280400" cy="1871663"/>
          </a:xfrm>
          <a:prstGeom prst="roundRect">
            <a:avLst>
              <a:gd name="adj" fmla="val 0"/>
            </a:avLst>
          </a:prstGeom>
          <a:extLst>
            <a:ext uri="{91240B29-F687-4F45-9708-019B960494DF}">
              <a14:hiddenLine xmlns:a14="http://schemas.microsoft.com/office/drawing/2010/main" w="9525">
                <a:solidFill>
                  <a:schemeClr val="tx1"/>
                </a:solidFill>
                <a:round/>
                <a:headEnd type="none" w="med" len="med"/>
                <a:tailEnd type="none" w="med" len="med"/>
              </a14:hiddenLine>
            </a:ext>
          </a:extLst>
        </p:spPr>
        <p:txBody>
          <a:bodyPr/>
          <a:lstStyle/>
          <a:p>
            <a:pPr eaLnBrk="1" hangingPunct="1">
              <a:lnSpc>
                <a:spcPct val="80000"/>
              </a:lnSpc>
            </a:pPr>
            <a:r>
              <a:rPr lang="en-GB" altLang="en-US" sz="7200" smtClean="0">
                <a:solidFill>
                  <a:srgbClr val="FF0000"/>
                </a:solidFill>
                <a:latin typeface="Kristen ITC" panose="03050502040202030202" pitchFamily="66" charset="0"/>
              </a:rPr>
              <a:t>William Booth</a:t>
            </a:r>
            <a:r>
              <a:rPr lang="en-GB" altLang="en-US" sz="6000" smtClean="0">
                <a:solidFill>
                  <a:srgbClr val="FF0000"/>
                </a:solidFill>
                <a:latin typeface="Kristen ITC" panose="03050502040202030202" pitchFamily="66" charset="0"/>
              </a:rPr>
              <a:t> </a:t>
            </a:r>
          </a:p>
          <a:p>
            <a:pPr eaLnBrk="1" hangingPunct="1">
              <a:lnSpc>
                <a:spcPct val="80000"/>
              </a:lnSpc>
            </a:pPr>
            <a:r>
              <a:rPr lang="en-GB" altLang="en-US" sz="4200" smtClean="0">
                <a:solidFill>
                  <a:srgbClr val="FF0000"/>
                </a:solidFill>
                <a:latin typeface="Kristen ITC" panose="03050502040202030202" pitchFamily="66" charset="0"/>
              </a:rPr>
              <a:t>and The Salvation Army</a:t>
            </a:r>
          </a:p>
        </p:txBody>
      </p:sp>
      <p:grpSp>
        <p:nvGrpSpPr>
          <p:cNvPr id="2067" name="Group 19"/>
          <p:cNvGrpSpPr>
            <a:grpSpLocks/>
          </p:cNvGrpSpPr>
          <p:nvPr/>
        </p:nvGrpSpPr>
        <p:grpSpPr bwMode="auto">
          <a:xfrm>
            <a:off x="2411760" y="2065488"/>
            <a:ext cx="4105275" cy="4824413"/>
            <a:chOff x="3106" y="1097"/>
            <a:chExt cx="2586" cy="3039"/>
          </a:xfrm>
          <a:solidFill>
            <a:srgbClr val="FFFFCC"/>
          </a:solidFill>
        </p:grpSpPr>
        <p:pic>
          <p:nvPicPr>
            <p:cNvPr id="2058" name="Picture 10" descr="Fra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6" y="1097"/>
              <a:ext cx="2586" cy="3039"/>
            </a:xfrm>
            <a:prstGeom prst="rect">
              <a:avLst/>
            </a:prstGeom>
            <a:solidFill>
              <a:srgbClr val="FFFFCC"/>
            </a:solidFill>
          </p:spPr>
        </p:pic>
        <p:pic>
          <p:nvPicPr>
            <p:cNvPr id="2065" name="Picture 17" descr="WB portrait cropped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6" y="1663"/>
              <a:ext cx="1612" cy="1906"/>
            </a:xfrm>
            <a:prstGeom prst="rect">
              <a:avLst/>
            </a:prstGeom>
            <a:grpFill/>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260350"/>
            <a:ext cx="8748712" cy="1008063"/>
          </a:xfrm>
        </p:spPr>
        <p:txBody>
          <a:bodyPr/>
          <a:lstStyle/>
          <a:p>
            <a:pPr algn="l" eaLnBrk="1" hangingPunct="1"/>
            <a:r>
              <a:rPr lang="en-GB" altLang="en-US" sz="4000" smtClean="0">
                <a:solidFill>
                  <a:srgbClr val="FF0000"/>
                </a:solidFill>
                <a:latin typeface="Kristen ITC" panose="03050502040202030202" pitchFamily="66" charset="0"/>
              </a:rPr>
              <a:t>Lights In Darkest England</a:t>
            </a:r>
          </a:p>
        </p:txBody>
      </p:sp>
      <p:sp>
        <p:nvSpPr>
          <p:cNvPr id="11267" name="Rectangle 9"/>
          <p:cNvSpPr>
            <a:spLocks noGrp="1" noChangeArrowheads="1"/>
          </p:cNvSpPr>
          <p:nvPr>
            <p:ph sz="half" idx="1"/>
          </p:nvPr>
        </p:nvSpPr>
        <p:spPr/>
        <p:txBody>
          <a:bodyPr/>
          <a:lstStyle/>
          <a:p>
            <a:pPr eaLnBrk="1" hangingPunct="1"/>
            <a:endParaRPr lang="en-US" altLang="en-US" smtClean="0"/>
          </a:p>
        </p:txBody>
      </p:sp>
      <p:pic>
        <p:nvPicPr>
          <p:cNvPr id="11268" name="Picture 11" descr="Lights in Darkest Englan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8313" y="1268413"/>
            <a:ext cx="2233612" cy="50403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Text Box 3"/>
          <p:cNvSpPr txBox="1">
            <a:spLocks noChangeArrowheads="1"/>
          </p:cNvSpPr>
          <p:nvPr/>
        </p:nvSpPr>
        <p:spPr bwMode="auto">
          <a:xfrm>
            <a:off x="3132138" y="1268413"/>
            <a:ext cx="5111750"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0000"/>
                </a:solidFill>
                <a:latin typeface="Trebuchet MS" panose="020B0603020202020204" pitchFamily="34" charset="0"/>
              </a:rPr>
              <a:t>In the 1880s it was discovered that match factories were paying low wages, not giving their workers tea or lunch breaks, and using dangerous chemicals which caused disease and death. </a:t>
            </a:r>
          </a:p>
          <a:p>
            <a:pPr eaLnBrk="1" hangingPunct="1">
              <a:spcBef>
                <a:spcPct val="50000"/>
              </a:spcBef>
              <a:buFontTx/>
              <a:buNone/>
            </a:pPr>
            <a:r>
              <a:rPr lang="en-GB" altLang="en-US" sz="2000">
                <a:solidFill>
                  <a:srgbClr val="FF0000"/>
                </a:solidFill>
                <a:latin typeface="Trebuchet MS" panose="020B0603020202020204" pitchFamily="34" charset="0"/>
              </a:rPr>
              <a:t>In 1890 Booth set up his own match factory which was well lit, used safe chemicals and which paid fair wages to workers. </a:t>
            </a:r>
          </a:p>
          <a:p>
            <a:pPr eaLnBrk="1" hangingPunct="1">
              <a:spcBef>
                <a:spcPct val="50000"/>
              </a:spcBef>
              <a:buFontTx/>
              <a:buNone/>
            </a:pPr>
            <a:r>
              <a:rPr lang="en-GB" altLang="en-US" sz="2000">
                <a:solidFill>
                  <a:srgbClr val="FF0000"/>
                </a:solidFill>
                <a:latin typeface="Trebuchet MS" panose="020B0603020202020204" pitchFamily="34" charset="0"/>
              </a:rPr>
              <a:t>He also campaigned for a change in the law and encouraged shopkeepers to stock his matches. </a:t>
            </a:r>
          </a:p>
          <a:p>
            <a:pPr eaLnBrk="1" hangingPunct="1">
              <a:spcBef>
                <a:spcPct val="50000"/>
              </a:spcBef>
              <a:buFontTx/>
              <a:buNone/>
            </a:pPr>
            <a:r>
              <a:rPr lang="en-GB" altLang="en-US" sz="2000">
                <a:solidFill>
                  <a:srgbClr val="FF0000"/>
                </a:solidFill>
                <a:latin typeface="Trebuchet MS" panose="020B0603020202020204" pitchFamily="34" charset="0"/>
              </a:rPr>
              <a:t>All the other match factories were forced to improve their conditions, or they would go out of business, and so Booth was able to close his factory, having achieved his aim.</a:t>
            </a:r>
          </a:p>
        </p:txBody>
      </p:sp>
      <p:sp>
        <p:nvSpPr>
          <p:cNvPr id="11270" name="Text Box 4"/>
          <p:cNvSpPr txBox="1">
            <a:spLocks noChangeArrowheads="1"/>
          </p:cNvSpPr>
          <p:nvPr/>
        </p:nvSpPr>
        <p:spPr bwMode="auto">
          <a:xfrm>
            <a:off x="395288" y="3284538"/>
            <a:ext cx="31686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en-US" sz="2000">
              <a:solidFill>
                <a:srgbClr val="A50021"/>
              </a:solidFill>
              <a:latin typeface="Arial" panose="020B0604020202020204" pitchFamily="34" charset="0"/>
            </a:endParaRPr>
          </a:p>
          <a:p>
            <a:pPr eaLnBrk="1" hangingPunct="1">
              <a:spcBef>
                <a:spcPct val="50000"/>
              </a:spcBef>
              <a:buFontTx/>
              <a:buNone/>
            </a:pPr>
            <a:r>
              <a:rPr lang="en-GB" altLang="en-US" sz="2000">
                <a:solidFill>
                  <a:srgbClr val="A50021"/>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288" y="260350"/>
            <a:ext cx="8748712" cy="1008063"/>
          </a:xfrm>
        </p:spPr>
        <p:txBody>
          <a:bodyPr/>
          <a:lstStyle/>
          <a:p>
            <a:pPr algn="l" eaLnBrk="1" hangingPunct="1"/>
            <a:r>
              <a:rPr lang="en-GB" altLang="en-US" sz="3600" smtClean="0">
                <a:solidFill>
                  <a:srgbClr val="FF0000"/>
                </a:solidFill>
                <a:latin typeface="Kristen ITC" panose="03050502040202030202" pitchFamily="66" charset="0"/>
              </a:rPr>
              <a:t>In Darkest England and the Way Out</a:t>
            </a:r>
          </a:p>
        </p:txBody>
      </p:sp>
      <p:sp>
        <p:nvSpPr>
          <p:cNvPr id="12291" name="Rectangle 7"/>
          <p:cNvSpPr>
            <a:spLocks noGrp="1" noChangeArrowheads="1"/>
          </p:cNvSpPr>
          <p:nvPr>
            <p:ph sz="half" idx="1"/>
          </p:nvPr>
        </p:nvSpPr>
        <p:spPr/>
        <p:txBody>
          <a:bodyPr/>
          <a:lstStyle/>
          <a:p>
            <a:pPr eaLnBrk="1" hangingPunct="1"/>
            <a:endParaRPr lang="en-US" altLang="en-US" smtClean="0"/>
          </a:p>
        </p:txBody>
      </p:sp>
      <p:pic>
        <p:nvPicPr>
          <p:cNvPr id="12292" name="Picture 12" descr="In darkest England and the Way Out small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92725" y="1925638"/>
            <a:ext cx="2879725" cy="44259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Text Box 3"/>
          <p:cNvSpPr txBox="1">
            <a:spLocks noChangeArrowheads="1"/>
          </p:cNvSpPr>
          <p:nvPr/>
        </p:nvSpPr>
        <p:spPr bwMode="auto">
          <a:xfrm>
            <a:off x="395288" y="1341438"/>
            <a:ext cx="4537075" cy="547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0000"/>
                </a:solidFill>
                <a:latin typeface="Trebuchet MS" panose="020B0603020202020204" pitchFamily="34" charset="0"/>
              </a:rPr>
              <a:t>William Booth published a book in 1890 which explained his plans for a whole programme of social reform. It was called In Darkest England and the Way Out.</a:t>
            </a:r>
          </a:p>
          <a:p>
            <a:pPr eaLnBrk="1" hangingPunct="1">
              <a:spcBef>
                <a:spcPct val="50000"/>
              </a:spcBef>
              <a:buFontTx/>
              <a:buNone/>
            </a:pPr>
            <a:r>
              <a:rPr lang="en-GB" altLang="en-US" sz="2000">
                <a:solidFill>
                  <a:srgbClr val="FF0000"/>
                </a:solidFill>
                <a:latin typeface="Trebuchet MS" panose="020B0603020202020204" pitchFamily="34" charset="0"/>
              </a:rPr>
              <a:t>He planned to set up a farm colony where the poor and destitute could learn new skills and get back into employment.</a:t>
            </a:r>
          </a:p>
          <a:p>
            <a:pPr eaLnBrk="1" hangingPunct="1">
              <a:spcBef>
                <a:spcPct val="50000"/>
              </a:spcBef>
              <a:buFontTx/>
              <a:buNone/>
            </a:pPr>
            <a:r>
              <a:rPr lang="en-GB" altLang="en-US" sz="2000">
                <a:solidFill>
                  <a:srgbClr val="FF0000"/>
                </a:solidFill>
                <a:latin typeface="Trebuchet MS" panose="020B0603020202020204" pitchFamily="34" charset="0"/>
              </a:rPr>
              <a:t>He also set up a missing persons bureau where people could find lost relatives.</a:t>
            </a:r>
          </a:p>
          <a:p>
            <a:pPr eaLnBrk="1" hangingPunct="1">
              <a:spcBef>
                <a:spcPct val="50000"/>
              </a:spcBef>
              <a:buFontTx/>
              <a:buNone/>
            </a:pPr>
            <a:r>
              <a:rPr lang="en-GB" altLang="en-US" sz="2000">
                <a:solidFill>
                  <a:srgbClr val="FF0000"/>
                </a:solidFill>
                <a:latin typeface="Trebuchet MS" panose="020B0603020202020204" pitchFamily="34" charset="0"/>
              </a:rPr>
              <a:t>He created more hostels for the homeless and set up a poor man’s bank to give loans for workers to set up a trade.</a:t>
            </a:r>
          </a:p>
        </p:txBody>
      </p:sp>
      <p:sp>
        <p:nvSpPr>
          <p:cNvPr id="12294" name="Text Box 4"/>
          <p:cNvSpPr txBox="1">
            <a:spLocks noChangeArrowheads="1"/>
          </p:cNvSpPr>
          <p:nvPr/>
        </p:nvSpPr>
        <p:spPr bwMode="auto">
          <a:xfrm>
            <a:off x="395288" y="3284538"/>
            <a:ext cx="31686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en-US" sz="2000">
              <a:solidFill>
                <a:srgbClr val="A50021"/>
              </a:solidFill>
              <a:latin typeface="Arial" panose="020B0604020202020204" pitchFamily="34" charset="0"/>
            </a:endParaRPr>
          </a:p>
          <a:p>
            <a:pPr eaLnBrk="1" hangingPunct="1">
              <a:spcBef>
                <a:spcPct val="50000"/>
              </a:spcBef>
              <a:buFontTx/>
              <a:buNone/>
            </a:pPr>
            <a:r>
              <a:rPr lang="en-GB" altLang="en-US" sz="2000">
                <a:solidFill>
                  <a:srgbClr val="A50021"/>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395288" y="260350"/>
            <a:ext cx="8748712" cy="1008063"/>
          </a:xfrm>
        </p:spPr>
        <p:txBody>
          <a:bodyPr/>
          <a:lstStyle/>
          <a:p>
            <a:pPr algn="l" eaLnBrk="1" hangingPunct="1"/>
            <a:r>
              <a:rPr lang="en-GB" altLang="en-US" sz="3600" smtClean="0">
                <a:solidFill>
                  <a:srgbClr val="FF0000"/>
                </a:solidFill>
                <a:latin typeface="Trebuchet MS" panose="020B0603020202020204" pitchFamily="34" charset="0"/>
              </a:rPr>
              <a:t>In Darkest England and the Way Out</a:t>
            </a:r>
          </a:p>
        </p:txBody>
      </p:sp>
      <p:sp>
        <p:nvSpPr>
          <p:cNvPr id="13315" name="Text Box 4"/>
          <p:cNvSpPr txBox="1">
            <a:spLocks noChangeArrowheads="1"/>
          </p:cNvSpPr>
          <p:nvPr/>
        </p:nvSpPr>
        <p:spPr bwMode="auto">
          <a:xfrm>
            <a:off x="395288" y="1268413"/>
            <a:ext cx="4967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0000"/>
                </a:solidFill>
                <a:latin typeface="Trebuchet MS" panose="020B0603020202020204" pitchFamily="34" charset="0"/>
              </a:rPr>
              <a:t>Nine years later The Salvation Army had:</a:t>
            </a:r>
          </a:p>
        </p:txBody>
      </p:sp>
      <p:sp>
        <p:nvSpPr>
          <p:cNvPr id="13316" name="Text Box 5"/>
          <p:cNvSpPr txBox="1">
            <a:spLocks noChangeArrowheads="1"/>
          </p:cNvSpPr>
          <p:nvPr/>
        </p:nvSpPr>
        <p:spPr bwMode="auto">
          <a:xfrm>
            <a:off x="395288" y="3284538"/>
            <a:ext cx="31686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en-US" sz="2000">
              <a:solidFill>
                <a:srgbClr val="A50021"/>
              </a:solidFill>
              <a:latin typeface="Arial" panose="020B0604020202020204" pitchFamily="34" charset="0"/>
            </a:endParaRPr>
          </a:p>
          <a:p>
            <a:pPr eaLnBrk="1" hangingPunct="1">
              <a:spcBef>
                <a:spcPct val="50000"/>
              </a:spcBef>
              <a:buFontTx/>
              <a:buNone/>
            </a:pPr>
            <a:r>
              <a:rPr lang="en-GB" altLang="en-US" sz="2000">
                <a:solidFill>
                  <a:srgbClr val="A50021"/>
                </a:solidFill>
                <a:latin typeface="Arial" panose="020B0604020202020204" pitchFamily="34" charset="0"/>
              </a:rPr>
              <a:t> </a:t>
            </a:r>
          </a:p>
        </p:txBody>
      </p:sp>
      <p:sp>
        <p:nvSpPr>
          <p:cNvPr id="22537" name="Text Box 9"/>
          <p:cNvSpPr txBox="1">
            <a:spLocks noChangeArrowheads="1"/>
          </p:cNvSpPr>
          <p:nvPr/>
        </p:nvSpPr>
        <p:spPr bwMode="auto">
          <a:xfrm>
            <a:off x="395288" y="1844675"/>
            <a:ext cx="5113337"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70000"/>
              </a:lnSpc>
              <a:spcBef>
                <a:spcPct val="45000"/>
              </a:spcBef>
              <a:buFont typeface="Arial" panose="020B0604020202020204" pitchFamily="34" charset="0"/>
              <a:buChar char="●"/>
            </a:pPr>
            <a:r>
              <a:rPr lang="en-GB" altLang="en-US" sz="2000">
                <a:solidFill>
                  <a:srgbClr val="FF0000"/>
                </a:solidFill>
                <a:latin typeface="Trebuchet MS" panose="020B0603020202020204" pitchFamily="34" charset="0"/>
              </a:rPr>
              <a:t> Served 27 million cheap meals</a:t>
            </a:r>
          </a:p>
          <a:p>
            <a:pPr eaLnBrk="1" hangingPunct="1">
              <a:lnSpc>
                <a:spcPct val="70000"/>
              </a:lnSpc>
              <a:spcBef>
                <a:spcPct val="45000"/>
              </a:spcBef>
              <a:buFont typeface="Arial" panose="020B0604020202020204" pitchFamily="34" charset="0"/>
              <a:buChar char="●"/>
            </a:pPr>
            <a:r>
              <a:rPr lang="en-GB" altLang="en-US" sz="2000">
                <a:solidFill>
                  <a:srgbClr val="FF0000"/>
                </a:solidFill>
                <a:latin typeface="Trebuchet MS" panose="020B0603020202020204" pitchFamily="34" charset="0"/>
              </a:rPr>
              <a:t> Traced 18,000 missing people</a:t>
            </a:r>
          </a:p>
          <a:p>
            <a:pPr eaLnBrk="1" hangingPunct="1">
              <a:lnSpc>
                <a:spcPct val="70000"/>
              </a:lnSpc>
              <a:spcBef>
                <a:spcPct val="45000"/>
              </a:spcBef>
              <a:buFont typeface="Arial" panose="020B0604020202020204" pitchFamily="34" charset="0"/>
              <a:buChar char="●"/>
            </a:pPr>
            <a:r>
              <a:rPr lang="en-GB" altLang="en-US" sz="2000">
                <a:solidFill>
                  <a:srgbClr val="FF0000"/>
                </a:solidFill>
                <a:latin typeface="Trebuchet MS" panose="020B0603020202020204" pitchFamily="34" charset="0"/>
              </a:rPr>
              <a:t> Provided shelter for 11 million homeless</a:t>
            </a:r>
          </a:p>
          <a:p>
            <a:pPr eaLnBrk="1" hangingPunct="1">
              <a:lnSpc>
                <a:spcPct val="70000"/>
              </a:lnSpc>
              <a:spcBef>
                <a:spcPct val="45000"/>
              </a:spcBef>
              <a:buFont typeface="Arial" panose="020B0604020202020204" pitchFamily="34" charset="0"/>
              <a:buNone/>
            </a:pPr>
            <a:r>
              <a:rPr lang="en-GB" altLang="en-US" sz="2000">
                <a:solidFill>
                  <a:srgbClr val="FF0000"/>
                </a:solidFill>
                <a:latin typeface="Trebuchet MS" panose="020B0603020202020204" pitchFamily="34" charset="0"/>
              </a:rPr>
              <a:t>   people </a:t>
            </a:r>
          </a:p>
          <a:p>
            <a:pPr eaLnBrk="1" hangingPunct="1">
              <a:lnSpc>
                <a:spcPct val="70000"/>
              </a:lnSpc>
              <a:spcBef>
                <a:spcPct val="45000"/>
              </a:spcBef>
              <a:buFont typeface="Arial" panose="020B0604020202020204" pitchFamily="34" charset="0"/>
              <a:buChar char="●"/>
            </a:pPr>
            <a:r>
              <a:rPr lang="en-GB" altLang="en-US" sz="2000">
                <a:solidFill>
                  <a:srgbClr val="FF0000"/>
                </a:solidFill>
                <a:latin typeface="Trebuchet MS" panose="020B0603020202020204" pitchFamily="34" charset="0"/>
              </a:rPr>
              <a:t>Found jobs for 9,000 unemployed people</a:t>
            </a:r>
          </a:p>
        </p:txBody>
      </p:sp>
      <p:sp>
        <p:nvSpPr>
          <p:cNvPr id="22539" name="AutoShape 11" descr="Labour exchange small"/>
          <p:cNvSpPr>
            <a:spLocks noChangeArrowheads="1"/>
          </p:cNvSpPr>
          <p:nvPr/>
        </p:nvSpPr>
        <p:spPr bwMode="auto">
          <a:xfrm rot="222936">
            <a:off x="4760913" y="3963988"/>
            <a:ext cx="3146425" cy="2109787"/>
          </a:xfrm>
          <a:prstGeom prst="foldedCorner">
            <a:avLst>
              <a:gd name="adj" fmla="val 12500"/>
            </a:avLst>
          </a:prstGeom>
          <a:blipFill dpi="0" rotWithShape="1">
            <a:blip r:embed="rId2"/>
            <a:srcRect/>
            <a:stretch>
              <a:fillRect/>
            </a:stretch>
          </a:blip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540" name="AutoShape 12" descr="Soup"/>
          <p:cNvSpPr>
            <a:spLocks noChangeArrowheads="1"/>
          </p:cNvSpPr>
          <p:nvPr/>
        </p:nvSpPr>
        <p:spPr bwMode="auto">
          <a:xfrm rot="-198583">
            <a:off x="611188" y="3789363"/>
            <a:ext cx="3382962" cy="2459037"/>
          </a:xfrm>
          <a:prstGeom prst="foldedCorner">
            <a:avLst>
              <a:gd name="adj" fmla="val 12500"/>
            </a:avLst>
          </a:prstGeom>
          <a:blipFill dpi="0" rotWithShape="1">
            <a:blip r:embed="rId3"/>
            <a:srcRect/>
            <a:stretch>
              <a:fillRect/>
            </a:stretch>
          </a:blip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541" name="AutoShape 13" descr="Men working at Hadleigh small"/>
          <p:cNvSpPr>
            <a:spLocks noChangeArrowheads="1"/>
          </p:cNvSpPr>
          <p:nvPr/>
        </p:nvSpPr>
        <p:spPr bwMode="auto">
          <a:xfrm rot="419762">
            <a:off x="5724525" y="1268413"/>
            <a:ext cx="3024188" cy="2316162"/>
          </a:xfrm>
          <a:prstGeom prst="foldedCorner">
            <a:avLst>
              <a:gd name="adj" fmla="val 12500"/>
            </a:avLst>
          </a:prstGeom>
          <a:blipFill dpi="0" rotWithShape="1">
            <a:blip r:embed="rId4"/>
            <a:srcRect/>
            <a:stretch>
              <a:fillRect/>
            </a:stretch>
          </a:blip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53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P spid="22540" grpId="0" animBg="1"/>
      <p:bldP spid="225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260350"/>
            <a:ext cx="7272337" cy="1008063"/>
          </a:xfrm>
        </p:spPr>
        <p:txBody>
          <a:bodyPr/>
          <a:lstStyle/>
          <a:p>
            <a:pPr algn="l" eaLnBrk="1" hangingPunct="1"/>
            <a:r>
              <a:rPr lang="en-GB" altLang="en-US" sz="4000" smtClean="0">
                <a:solidFill>
                  <a:srgbClr val="FF0000"/>
                </a:solidFill>
                <a:latin typeface="Kristen ITC" panose="03050502040202030202" pitchFamily="66" charset="0"/>
              </a:rPr>
              <a:t>William Booth’s last speech</a:t>
            </a:r>
          </a:p>
        </p:txBody>
      </p:sp>
      <p:sp>
        <p:nvSpPr>
          <p:cNvPr id="18435" name="Text Box 3"/>
          <p:cNvSpPr txBox="1">
            <a:spLocks noChangeArrowheads="1"/>
          </p:cNvSpPr>
          <p:nvPr/>
        </p:nvSpPr>
        <p:spPr bwMode="auto">
          <a:xfrm>
            <a:off x="468313" y="1125538"/>
            <a:ext cx="82804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1800">
                <a:solidFill>
                  <a:srgbClr val="FF0000"/>
                </a:solidFill>
                <a:latin typeface="Trebuchet MS" panose="020B0603020202020204" pitchFamily="34" charset="0"/>
              </a:rPr>
              <a:t>On 9 May 1912 General William Booth made his final speech at the Royal Albert Hall in London. He is reported to have spoken these words:</a:t>
            </a:r>
          </a:p>
          <a:p>
            <a:pPr eaLnBrk="1" hangingPunct="1">
              <a:spcBef>
                <a:spcPct val="50000"/>
              </a:spcBef>
              <a:buFontTx/>
              <a:buNone/>
            </a:pPr>
            <a:r>
              <a:rPr lang="en-GB" altLang="en-US" sz="1800">
                <a:solidFill>
                  <a:srgbClr val="FF0000"/>
                </a:solidFill>
                <a:latin typeface="Trebuchet MS" panose="020B0603020202020204" pitchFamily="34" charset="0"/>
              </a:rPr>
              <a:t>‘And now, comrades and friends, I must say goodbye. I am going into dry-dock for repairs, but the Army will not be allowed to suffer, either financially or spiritually, or in any other way by my absence; and in the long future I think it will be seen – I shall not be here to see, but you will – that the Army will answer every doubt and banish every fear and strangle every slander, and by its marvellous success show the world that it is the work of God and that the General has been his servant…</a:t>
            </a:r>
          </a:p>
        </p:txBody>
      </p:sp>
      <p:sp>
        <p:nvSpPr>
          <p:cNvPr id="18436" name="Text Box 4"/>
          <p:cNvSpPr txBox="1">
            <a:spLocks noChangeArrowheads="1"/>
          </p:cNvSpPr>
          <p:nvPr/>
        </p:nvSpPr>
        <p:spPr bwMode="auto">
          <a:xfrm>
            <a:off x="395288" y="3284538"/>
            <a:ext cx="31686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en-US" sz="2000">
              <a:solidFill>
                <a:srgbClr val="A50021"/>
              </a:solidFill>
              <a:latin typeface="Arial" panose="020B0604020202020204" pitchFamily="34" charset="0"/>
            </a:endParaRPr>
          </a:p>
          <a:p>
            <a:pPr eaLnBrk="1" hangingPunct="1">
              <a:spcBef>
                <a:spcPct val="50000"/>
              </a:spcBef>
              <a:buFontTx/>
              <a:buNone/>
            </a:pPr>
            <a:r>
              <a:rPr lang="en-GB" altLang="en-US" sz="2000">
                <a:solidFill>
                  <a:srgbClr val="A50021"/>
                </a:solidFill>
                <a:latin typeface="Arial" panose="020B0604020202020204" pitchFamily="34" charset="0"/>
              </a:rPr>
              <a:t> </a:t>
            </a:r>
          </a:p>
        </p:txBody>
      </p:sp>
      <p:sp>
        <p:nvSpPr>
          <p:cNvPr id="18443" name="Text Box 11"/>
          <p:cNvSpPr txBox="1">
            <a:spLocks noChangeArrowheads="1"/>
          </p:cNvSpPr>
          <p:nvPr/>
        </p:nvSpPr>
        <p:spPr bwMode="auto">
          <a:xfrm>
            <a:off x="539750" y="4292600"/>
            <a:ext cx="8280400" cy="189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50000"/>
              </a:lnSpc>
              <a:spcBef>
                <a:spcPct val="50000"/>
              </a:spcBef>
              <a:buFontTx/>
              <a:buNone/>
            </a:pPr>
            <a:r>
              <a:rPr lang="en-GB" altLang="en-US" sz="1800" i="1">
                <a:solidFill>
                  <a:srgbClr val="FF0000"/>
                </a:solidFill>
                <a:latin typeface="Trebuchet MS" panose="020B0603020202020204" pitchFamily="34" charset="0"/>
              </a:rPr>
              <a:t>‘While women weep as they do now, I’ll fight;</a:t>
            </a:r>
          </a:p>
          <a:p>
            <a:pPr eaLnBrk="1" hangingPunct="1">
              <a:lnSpc>
                <a:spcPct val="50000"/>
              </a:lnSpc>
              <a:spcBef>
                <a:spcPct val="50000"/>
              </a:spcBef>
              <a:buFontTx/>
              <a:buNone/>
            </a:pPr>
            <a:r>
              <a:rPr lang="en-GB" altLang="en-US" sz="1800" i="1">
                <a:solidFill>
                  <a:srgbClr val="FF0000"/>
                </a:solidFill>
                <a:latin typeface="Trebuchet MS" panose="020B0603020202020204" pitchFamily="34" charset="0"/>
              </a:rPr>
              <a:t>while little children go hungry as they do now, I’ll fight;</a:t>
            </a:r>
          </a:p>
          <a:p>
            <a:pPr eaLnBrk="1" hangingPunct="1">
              <a:lnSpc>
                <a:spcPct val="50000"/>
              </a:lnSpc>
              <a:spcBef>
                <a:spcPct val="50000"/>
              </a:spcBef>
              <a:buFontTx/>
              <a:buNone/>
            </a:pPr>
            <a:r>
              <a:rPr lang="en-GB" altLang="en-US" sz="1800" i="1">
                <a:solidFill>
                  <a:srgbClr val="FF0000"/>
                </a:solidFill>
                <a:latin typeface="Trebuchet MS" panose="020B0603020202020204" pitchFamily="34" charset="0"/>
              </a:rPr>
              <a:t>while men go to prison, in and out, in and out, as they do now, I’ll fight;</a:t>
            </a:r>
          </a:p>
          <a:p>
            <a:pPr eaLnBrk="1" hangingPunct="1">
              <a:lnSpc>
                <a:spcPct val="50000"/>
              </a:lnSpc>
              <a:spcBef>
                <a:spcPct val="50000"/>
              </a:spcBef>
              <a:buFontTx/>
              <a:buNone/>
            </a:pPr>
            <a:r>
              <a:rPr lang="en-GB" altLang="en-US" sz="1800" i="1">
                <a:solidFill>
                  <a:srgbClr val="FF0000"/>
                </a:solidFill>
                <a:latin typeface="Trebuchet MS" panose="020B0603020202020204" pitchFamily="34" charset="0"/>
              </a:rPr>
              <a:t>while there is one drunkard left, while there is a poor lost girl upon</a:t>
            </a:r>
          </a:p>
          <a:p>
            <a:pPr eaLnBrk="1" hangingPunct="1">
              <a:lnSpc>
                <a:spcPct val="50000"/>
              </a:lnSpc>
              <a:spcBef>
                <a:spcPct val="50000"/>
              </a:spcBef>
              <a:buFontTx/>
              <a:buNone/>
            </a:pPr>
            <a:r>
              <a:rPr lang="en-GB" altLang="en-US" sz="1800" i="1">
                <a:solidFill>
                  <a:srgbClr val="FF0000"/>
                </a:solidFill>
                <a:latin typeface="Trebuchet MS" panose="020B0603020202020204" pitchFamily="34" charset="0"/>
              </a:rPr>
              <a:t>the streets ,while there remains one dark soul without the light of God,</a:t>
            </a:r>
          </a:p>
          <a:p>
            <a:pPr eaLnBrk="1" hangingPunct="1">
              <a:lnSpc>
                <a:spcPct val="50000"/>
              </a:lnSpc>
              <a:spcBef>
                <a:spcPct val="50000"/>
              </a:spcBef>
              <a:buFontTx/>
              <a:buNone/>
            </a:pPr>
            <a:r>
              <a:rPr lang="en-GB" altLang="en-US" sz="1800" i="1">
                <a:solidFill>
                  <a:srgbClr val="FF0000"/>
                </a:solidFill>
                <a:latin typeface="Trebuchet MS" panose="020B0603020202020204" pitchFamily="34" charset="0"/>
              </a:rPr>
              <a:t>I’ll fight – I’ll fight to the very end.’</a:t>
            </a:r>
          </a:p>
          <a:p>
            <a:pPr eaLnBrk="1" hangingPunct="1">
              <a:lnSpc>
                <a:spcPct val="50000"/>
              </a:lnSpc>
              <a:spcBef>
                <a:spcPct val="50000"/>
              </a:spcBef>
              <a:buFontTx/>
              <a:buNone/>
            </a:pPr>
            <a:endParaRPr lang="en-GB" altLang="en-US" sz="1800" i="1">
              <a:solidFill>
                <a:srgbClr val="FF0000"/>
              </a:solidFill>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44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44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443">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844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8443">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8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95288" y="260350"/>
            <a:ext cx="7272337" cy="1008063"/>
          </a:xfrm>
        </p:spPr>
        <p:txBody>
          <a:bodyPr/>
          <a:lstStyle/>
          <a:p>
            <a:pPr algn="l" eaLnBrk="1" hangingPunct="1"/>
            <a:r>
              <a:rPr lang="en-GB" altLang="en-US" sz="4000" smtClean="0">
                <a:solidFill>
                  <a:srgbClr val="FF0000"/>
                </a:solidFill>
                <a:latin typeface="Kristen ITC" panose="03050502040202030202" pitchFamily="66" charset="0"/>
              </a:rPr>
              <a:t>William Booth’s funeral</a:t>
            </a:r>
          </a:p>
        </p:txBody>
      </p:sp>
      <p:sp>
        <p:nvSpPr>
          <p:cNvPr id="15363" name="Text Box 3"/>
          <p:cNvSpPr txBox="1">
            <a:spLocks noChangeArrowheads="1"/>
          </p:cNvSpPr>
          <p:nvPr/>
        </p:nvSpPr>
        <p:spPr bwMode="auto">
          <a:xfrm>
            <a:off x="468313" y="1196975"/>
            <a:ext cx="5688012"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 typeface="Arial" panose="020B0604020202020204" pitchFamily="34" charset="0"/>
              <a:buNone/>
            </a:pPr>
            <a:r>
              <a:rPr lang="en-GB" altLang="en-US" sz="2000">
                <a:solidFill>
                  <a:srgbClr val="FF0000"/>
                </a:solidFill>
                <a:latin typeface="Trebuchet MS" panose="020B0603020202020204" pitchFamily="34" charset="0"/>
              </a:rPr>
              <a:t>William Booth died on 20 August 1912. </a:t>
            </a:r>
          </a:p>
          <a:p>
            <a:pPr eaLnBrk="1" hangingPunct="1">
              <a:spcBef>
                <a:spcPct val="50000"/>
              </a:spcBef>
              <a:buFont typeface="Arial" panose="020B0604020202020204" pitchFamily="34" charset="0"/>
              <a:buNone/>
            </a:pPr>
            <a:r>
              <a:rPr lang="en-GB" altLang="en-US" sz="2000">
                <a:solidFill>
                  <a:srgbClr val="FF0000"/>
                </a:solidFill>
                <a:latin typeface="Trebuchet MS" panose="020B0603020202020204" pitchFamily="34" charset="0"/>
              </a:rPr>
              <a:t>By that time, The Salvation Army had spread to 50 countries around the world, setting up churches and social work programmes.</a:t>
            </a:r>
          </a:p>
          <a:p>
            <a:pPr eaLnBrk="1" hangingPunct="1">
              <a:spcBef>
                <a:spcPct val="50000"/>
              </a:spcBef>
              <a:buFont typeface="Arial" panose="020B0604020202020204" pitchFamily="34" charset="0"/>
              <a:buNone/>
            </a:pPr>
            <a:r>
              <a:rPr lang="en-GB" altLang="en-US" sz="2000">
                <a:solidFill>
                  <a:srgbClr val="FF0000"/>
                </a:solidFill>
                <a:latin typeface="Trebuchet MS" panose="020B0603020202020204" pitchFamily="34" charset="0"/>
              </a:rPr>
              <a:t>35,000 people attended his funeral because of the huge impact he had made on the world.</a:t>
            </a:r>
          </a:p>
        </p:txBody>
      </p:sp>
      <p:sp>
        <p:nvSpPr>
          <p:cNvPr id="15364" name="Text Box 4"/>
          <p:cNvSpPr txBox="1">
            <a:spLocks noChangeArrowheads="1"/>
          </p:cNvSpPr>
          <p:nvPr/>
        </p:nvSpPr>
        <p:spPr bwMode="auto">
          <a:xfrm>
            <a:off x="395288" y="3284538"/>
            <a:ext cx="31686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en-US" sz="2000">
              <a:solidFill>
                <a:srgbClr val="A50021"/>
              </a:solidFill>
              <a:latin typeface="Arial" panose="020B0604020202020204" pitchFamily="34" charset="0"/>
            </a:endParaRPr>
          </a:p>
          <a:p>
            <a:pPr eaLnBrk="1" hangingPunct="1">
              <a:spcBef>
                <a:spcPct val="50000"/>
              </a:spcBef>
              <a:buFontTx/>
              <a:buNone/>
            </a:pPr>
            <a:r>
              <a:rPr lang="en-GB" altLang="en-US" sz="2000">
                <a:solidFill>
                  <a:srgbClr val="A50021"/>
                </a:solidFill>
                <a:latin typeface="Arial" panose="020B0604020202020204" pitchFamily="34" charset="0"/>
              </a:rPr>
              <a:t> </a:t>
            </a:r>
          </a:p>
        </p:txBody>
      </p:sp>
      <p:sp>
        <p:nvSpPr>
          <p:cNvPr id="16401" name="AutoShape 17" descr="WB funeral procession small 2"/>
          <p:cNvSpPr>
            <a:spLocks noChangeArrowheads="1"/>
          </p:cNvSpPr>
          <p:nvPr/>
        </p:nvSpPr>
        <p:spPr bwMode="auto">
          <a:xfrm rot="-156154">
            <a:off x="539750" y="3716338"/>
            <a:ext cx="3667125" cy="2654300"/>
          </a:xfrm>
          <a:prstGeom prst="foldedCorner">
            <a:avLst>
              <a:gd name="adj" fmla="val 12500"/>
            </a:avLst>
          </a:prstGeom>
          <a:blipFill dpi="0" rotWithShape="1">
            <a:blip r:embed="rId2"/>
            <a:srcRect/>
            <a:stretch>
              <a:fillRect/>
            </a:stretch>
          </a:blip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6402" name="AutoShape 18" descr="WB funeral 2"/>
          <p:cNvSpPr>
            <a:spLocks noChangeArrowheads="1"/>
          </p:cNvSpPr>
          <p:nvPr/>
        </p:nvSpPr>
        <p:spPr bwMode="auto">
          <a:xfrm rot="184427">
            <a:off x="4686300" y="3719513"/>
            <a:ext cx="3255963" cy="2454275"/>
          </a:xfrm>
          <a:prstGeom prst="foldedCorner">
            <a:avLst>
              <a:gd name="adj" fmla="val 12500"/>
            </a:avLst>
          </a:prstGeom>
          <a:blipFill dpi="0" rotWithShape="1">
            <a:blip r:embed="rId3"/>
            <a:srcRect/>
            <a:stretch>
              <a:fillRect/>
            </a:stretch>
          </a:blip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5367" name="AutoShape 19" descr="WB funeral Mirror"/>
          <p:cNvSpPr>
            <a:spLocks noChangeArrowheads="1"/>
          </p:cNvSpPr>
          <p:nvPr/>
        </p:nvSpPr>
        <p:spPr bwMode="auto">
          <a:xfrm rot="335818">
            <a:off x="6443663" y="692150"/>
            <a:ext cx="2227262" cy="2762250"/>
          </a:xfrm>
          <a:prstGeom prst="foldedCorner">
            <a:avLst>
              <a:gd name="adj" fmla="val 12500"/>
            </a:avLst>
          </a:prstGeom>
          <a:blipFill dpi="0" rotWithShape="1">
            <a:blip r:embed="rId4"/>
            <a:srcRect/>
            <a:stretch>
              <a:fillRect/>
            </a:stretch>
          </a:blip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4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1" grpId="0" animBg="1"/>
      <p:bldP spid="164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260350"/>
            <a:ext cx="7272337" cy="1008063"/>
          </a:xfrm>
        </p:spPr>
        <p:txBody>
          <a:bodyPr/>
          <a:lstStyle/>
          <a:p>
            <a:pPr algn="l" eaLnBrk="1" hangingPunct="1"/>
            <a:r>
              <a:rPr lang="en-GB" altLang="en-US" sz="4000" smtClean="0">
                <a:solidFill>
                  <a:srgbClr val="FF0000"/>
                </a:solidFill>
                <a:latin typeface="Kristen ITC" panose="03050502040202030202" pitchFamily="66" charset="0"/>
              </a:rPr>
              <a:t>Time to reflect…</a:t>
            </a:r>
          </a:p>
        </p:txBody>
      </p:sp>
      <p:pic>
        <p:nvPicPr>
          <p:cNvPr id="16387" name="Picture 13" descr="WB&amp;CB grave smal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484313"/>
            <a:ext cx="3492500" cy="4362450"/>
          </a:xfrm>
          <a:noFill/>
          <a:ln w="50800">
            <a:solidFill>
              <a:srgbClr val="FF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 Box 3"/>
          <p:cNvSpPr txBox="1">
            <a:spLocks noChangeArrowheads="1"/>
          </p:cNvSpPr>
          <p:nvPr/>
        </p:nvSpPr>
        <p:spPr bwMode="auto">
          <a:xfrm>
            <a:off x="4572000" y="1484313"/>
            <a:ext cx="403225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0000"/>
                </a:solidFill>
                <a:latin typeface="Trebuchet MS" panose="020B0603020202020204" pitchFamily="34" charset="0"/>
              </a:rPr>
              <a:t>What surprised you most about the story of William Booth?</a:t>
            </a:r>
          </a:p>
          <a:p>
            <a:pPr eaLnBrk="1" hangingPunct="1">
              <a:spcBef>
                <a:spcPct val="50000"/>
              </a:spcBef>
              <a:buFontTx/>
              <a:buNone/>
            </a:pPr>
            <a:r>
              <a:rPr lang="en-GB" altLang="en-US" sz="2000">
                <a:solidFill>
                  <a:srgbClr val="FF0000"/>
                </a:solidFill>
                <a:latin typeface="Trebuchet MS" panose="020B0603020202020204" pitchFamily="34" charset="0"/>
              </a:rPr>
              <a:t>If you could ask him any question, what would it be?</a:t>
            </a:r>
          </a:p>
          <a:p>
            <a:pPr eaLnBrk="1" hangingPunct="1">
              <a:spcBef>
                <a:spcPct val="50000"/>
              </a:spcBef>
              <a:buFontTx/>
              <a:buNone/>
            </a:pPr>
            <a:r>
              <a:rPr lang="en-GB" altLang="en-US" sz="2000">
                <a:solidFill>
                  <a:srgbClr val="FF0000"/>
                </a:solidFill>
                <a:latin typeface="Trebuchet MS" panose="020B0603020202020204" pitchFamily="34" charset="0"/>
              </a:rPr>
              <a:t>What do you think Booth would feel about the kind of world we live in today?</a:t>
            </a:r>
          </a:p>
          <a:p>
            <a:pPr eaLnBrk="1" hangingPunct="1">
              <a:spcBef>
                <a:spcPct val="50000"/>
              </a:spcBef>
              <a:buFontTx/>
              <a:buNone/>
            </a:pPr>
            <a:r>
              <a:rPr lang="en-GB" altLang="en-US" sz="2000">
                <a:solidFill>
                  <a:srgbClr val="FF0000"/>
                </a:solidFill>
                <a:latin typeface="Trebuchet MS" panose="020B0603020202020204" pitchFamily="34" charset="0"/>
              </a:rPr>
              <a:t>Is it possible for one person to really make a difference in the world?</a:t>
            </a:r>
          </a:p>
          <a:p>
            <a:pPr eaLnBrk="1" hangingPunct="1">
              <a:spcBef>
                <a:spcPct val="50000"/>
              </a:spcBef>
              <a:buFontTx/>
              <a:buNone/>
            </a:pPr>
            <a:r>
              <a:rPr lang="en-GB" altLang="en-US" sz="2000">
                <a:solidFill>
                  <a:srgbClr val="FF0000"/>
                </a:solidFill>
                <a:latin typeface="Trebuchet MS" panose="020B0603020202020204" pitchFamily="34" charset="0"/>
              </a:rPr>
              <a:t>What do you know about The Salvation Army today?</a:t>
            </a:r>
          </a:p>
        </p:txBody>
      </p:sp>
      <p:sp>
        <p:nvSpPr>
          <p:cNvPr id="16389" name="Text Box 4"/>
          <p:cNvSpPr txBox="1">
            <a:spLocks noChangeArrowheads="1"/>
          </p:cNvSpPr>
          <p:nvPr/>
        </p:nvSpPr>
        <p:spPr bwMode="auto">
          <a:xfrm>
            <a:off x="395288" y="3284538"/>
            <a:ext cx="31686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en-US" sz="2000">
              <a:solidFill>
                <a:srgbClr val="A50021"/>
              </a:solidFill>
              <a:latin typeface="Arial" panose="020B0604020202020204" pitchFamily="34" charset="0"/>
            </a:endParaRPr>
          </a:p>
          <a:p>
            <a:pPr eaLnBrk="1" hangingPunct="1">
              <a:spcBef>
                <a:spcPct val="50000"/>
              </a:spcBef>
              <a:buFontTx/>
              <a:buNone/>
            </a:pPr>
            <a:r>
              <a:rPr lang="en-GB" altLang="en-US" sz="2000">
                <a:solidFill>
                  <a:srgbClr val="A50021"/>
                </a:solidFill>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300038"/>
            <a:ext cx="8147050" cy="1143000"/>
          </a:xfrm>
        </p:spPr>
        <p:txBody>
          <a:bodyPr/>
          <a:lstStyle/>
          <a:p>
            <a:pPr algn="l" eaLnBrk="1" hangingPunct="1"/>
            <a:r>
              <a:rPr lang="en-GB" altLang="en-US" sz="4800" smtClean="0">
                <a:solidFill>
                  <a:srgbClr val="FF0000"/>
                </a:solidFill>
                <a:latin typeface="Kristen ITC" panose="03050502040202030202" pitchFamily="66" charset="0"/>
              </a:rPr>
              <a:t>William Booth</a:t>
            </a:r>
          </a:p>
        </p:txBody>
      </p:sp>
      <p:sp>
        <p:nvSpPr>
          <p:cNvPr id="5126" name="Text Box 6"/>
          <p:cNvSpPr txBox="1">
            <a:spLocks noChangeArrowheads="1"/>
          </p:cNvSpPr>
          <p:nvPr/>
        </p:nvSpPr>
        <p:spPr bwMode="auto">
          <a:xfrm>
            <a:off x="611188" y="1412875"/>
            <a:ext cx="34559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0000"/>
                </a:solidFill>
                <a:latin typeface="Trebuchet MS" panose="020B0603020202020204" pitchFamily="34" charset="0"/>
              </a:rPr>
              <a:t>William Booth was born on 10 April 1829 in a poor part of Nottingham.</a:t>
            </a:r>
          </a:p>
        </p:txBody>
      </p:sp>
      <p:sp>
        <p:nvSpPr>
          <p:cNvPr id="5130" name="Text Box 10"/>
          <p:cNvSpPr txBox="1">
            <a:spLocks noChangeArrowheads="1"/>
          </p:cNvSpPr>
          <p:nvPr/>
        </p:nvSpPr>
        <p:spPr bwMode="auto">
          <a:xfrm>
            <a:off x="611188" y="2636838"/>
            <a:ext cx="345598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0000"/>
                </a:solidFill>
                <a:latin typeface="Trebuchet MS" panose="020B0603020202020204" pitchFamily="34" charset="0"/>
              </a:rPr>
              <a:t>He worked as a pawnbroker from the age of 13. In this job he met a lot of poor people who were forced to sell their possessions so they could clothe and feed themselves.</a:t>
            </a:r>
          </a:p>
        </p:txBody>
      </p:sp>
      <p:sp>
        <p:nvSpPr>
          <p:cNvPr id="5131" name="Text Box 11"/>
          <p:cNvSpPr txBox="1">
            <a:spLocks noChangeArrowheads="1"/>
          </p:cNvSpPr>
          <p:nvPr/>
        </p:nvSpPr>
        <p:spPr bwMode="auto">
          <a:xfrm>
            <a:off x="611188" y="5084763"/>
            <a:ext cx="34559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0000"/>
                </a:solidFill>
                <a:latin typeface="Trebuchet MS" panose="020B0603020202020204" pitchFamily="34" charset="0"/>
              </a:rPr>
              <a:t>William decided then that, somehow, he wanted to help these people. </a:t>
            </a:r>
          </a:p>
        </p:txBody>
      </p:sp>
      <p:grpSp>
        <p:nvGrpSpPr>
          <p:cNvPr id="3078" name="Group 15"/>
          <p:cNvGrpSpPr>
            <a:grpSpLocks/>
          </p:cNvGrpSpPr>
          <p:nvPr/>
        </p:nvGrpSpPr>
        <p:grpSpPr bwMode="auto">
          <a:xfrm>
            <a:off x="4852988" y="409575"/>
            <a:ext cx="3816350" cy="5183188"/>
            <a:chOff x="2789" y="346"/>
            <a:chExt cx="2721" cy="3719"/>
          </a:xfrm>
        </p:grpSpPr>
        <p:pic>
          <p:nvPicPr>
            <p:cNvPr id="3079" name="Picture 4" descr="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195349">
              <a:off x="2290" y="845"/>
              <a:ext cx="3719" cy="27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0" name="Picture 13" descr="William -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939">
              <a:off x="3331" y="1027"/>
              <a:ext cx="1674" cy="2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30" grpId="0"/>
      <p:bldP spid="51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71463" y="192088"/>
            <a:ext cx="4681537" cy="998537"/>
          </a:xfrm>
        </p:spPr>
        <p:txBody>
          <a:bodyPr/>
          <a:lstStyle/>
          <a:p>
            <a:pPr algn="l" eaLnBrk="1" hangingPunct="1"/>
            <a:r>
              <a:rPr lang="en-GB" altLang="en-US" sz="4000" smtClean="0">
                <a:solidFill>
                  <a:srgbClr val="FF0000"/>
                </a:solidFill>
                <a:latin typeface="Kristen ITC" panose="03050502040202030202" pitchFamily="66" charset="0"/>
              </a:rPr>
              <a:t>Victorian England</a:t>
            </a:r>
          </a:p>
        </p:txBody>
      </p:sp>
      <p:sp>
        <p:nvSpPr>
          <p:cNvPr id="8196" name="Text Box 4"/>
          <p:cNvSpPr txBox="1">
            <a:spLocks noChangeArrowheads="1"/>
          </p:cNvSpPr>
          <p:nvPr/>
        </p:nvSpPr>
        <p:spPr bwMode="auto">
          <a:xfrm>
            <a:off x="5076825" y="476250"/>
            <a:ext cx="3960813" cy="578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defRPr/>
            </a:pPr>
            <a:r>
              <a:rPr lang="en-GB" altLang="en-US" sz="2000" dirty="0" smtClean="0">
                <a:solidFill>
                  <a:srgbClr val="FF0000"/>
                </a:solidFill>
                <a:latin typeface="Trebuchet MS" pitchFamily="34" charset="0"/>
              </a:rPr>
              <a:t>William Booth grew up in Victorian England. In those days life was very difficult. Whilst the rich people got richer, the poor people got poorer. </a:t>
            </a:r>
          </a:p>
          <a:p>
            <a:pPr marL="342900" indent="-342900" eaLnBrk="1" hangingPunct="1">
              <a:spcBef>
                <a:spcPct val="50000"/>
              </a:spcBef>
              <a:defRPr/>
            </a:pPr>
            <a:r>
              <a:rPr lang="en-GB" altLang="en-US" sz="2000" dirty="0" smtClean="0">
                <a:solidFill>
                  <a:srgbClr val="FF0000"/>
                </a:solidFill>
                <a:latin typeface="Trebuchet MS" pitchFamily="34" charset="0"/>
              </a:rPr>
              <a:t>Many people could not afford to pay for medical treatment.</a:t>
            </a:r>
          </a:p>
          <a:p>
            <a:pPr marL="342900" indent="-342900" eaLnBrk="1" hangingPunct="1">
              <a:spcBef>
                <a:spcPct val="50000"/>
              </a:spcBef>
              <a:defRPr/>
            </a:pPr>
            <a:r>
              <a:rPr lang="en-GB" altLang="en-US" sz="2000" dirty="0" smtClean="0">
                <a:solidFill>
                  <a:srgbClr val="FF0000"/>
                </a:solidFill>
                <a:latin typeface="Trebuchet MS" pitchFamily="34" charset="0"/>
              </a:rPr>
              <a:t>If someone was too sick to go to work they would not get paid.</a:t>
            </a:r>
          </a:p>
          <a:p>
            <a:pPr marL="342900" indent="-342900" eaLnBrk="1" hangingPunct="1">
              <a:spcBef>
                <a:spcPct val="50000"/>
              </a:spcBef>
              <a:defRPr/>
            </a:pPr>
            <a:r>
              <a:rPr lang="en-GB" altLang="en-US" sz="2000" dirty="0" smtClean="0">
                <a:solidFill>
                  <a:srgbClr val="FF0000"/>
                </a:solidFill>
                <a:latin typeface="Trebuchet MS" pitchFamily="34" charset="0"/>
              </a:rPr>
              <a:t>Children as young as eight years old had to work for up to 14 hours a day.</a:t>
            </a:r>
          </a:p>
          <a:p>
            <a:pPr marL="342900" indent="-342900" eaLnBrk="1" hangingPunct="1">
              <a:spcBef>
                <a:spcPct val="50000"/>
              </a:spcBef>
              <a:defRPr/>
            </a:pPr>
            <a:r>
              <a:rPr lang="en-GB" altLang="en-US" sz="2000" dirty="0" smtClean="0">
                <a:solidFill>
                  <a:srgbClr val="FF0000"/>
                </a:solidFill>
                <a:latin typeface="Trebuchet MS" pitchFamily="34" charset="0"/>
              </a:rPr>
              <a:t>People were paid unfair wages and there was no way out of poverty.</a:t>
            </a:r>
          </a:p>
        </p:txBody>
      </p:sp>
      <p:sp>
        <p:nvSpPr>
          <p:cNvPr id="4100" name="AutoShape 14" descr="breakfasts cropped - small"/>
          <p:cNvSpPr>
            <a:spLocks noChangeArrowheads="1"/>
          </p:cNvSpPr>
          <p:nvPr/>
        </p:nvSpPr>
        <p:spPr bwMode="auto">
          <a:xfrm rot="-134000">
            <a:off x="617538" y="1849438"/>
            <a:ext cx="3990975" cy="4064000"/>
          </a:xfrm>
          <a:prstGeom prst="foldedCorner">
            <a:avLst>
              <a:gd name="adj" fmla="val 12500"/>
            </a:avLst>
          </a:prstGeom>
          <a:blipFill dpi="0" rotWithShape="1">
            <a:blip r:embed="rId2"/>
            <a:srcRect/>
            <a:stretch>
              <a:fillRect/>
            </a:stretch>
          </a:blip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3827463" cy="1143000"/>
          </a:xfrm>
        </p:spPr>
        <p:txBody>
          <a:bodyPr rtlCol="0">
            <a:normAutofit fontScale="90000"/>
          </a:bodyPr>
          <a:lstStyle/>
          <a:p>
            <a:pPr eaLnBrk="1" fontAlgn="auto" hangingPunct="1">
              <a:spcAft>
                <a:spcPts val="0"/>
              </a:spcAft>
              <a:defRPr/>
            </a:pPr>
            <a:r>
              <a:rPr lang="en-GB" altLang="en-US" sz="4000" dirty="0" smtClean="0">
                <a:solidFill>
                  <a:srgbClr val="FF0000"/>
                </a:solidFill>
                <a:latin typeface="Kristen ITC" panose="03050502040202030202" pitchFamily="66" charset="0"/>
              </a:rPr>
              <a:t>A promise to God</a:t>
            </a:r>
          </a:p>
        </p:txBody>
      </p:sp>
      <p:sp>
        <p:nvSpPr>
          <p:cNvPr id="5123" name="Text Box 4"/>
          <p:cNvSpPr txBox="1">
            <a:spLocks noChangeArrowheads="1"/>
          </p:cNvSpPr>
          <p:nvPr/>
        </p:nvSpPr>
        <p:spPr bwMode="auto">
          <a:xfrm>
            <a:off x="468313" y="1484313"/>
            <a:ext cx="4032250"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0000"/>
                </a:solidFill>
                <a:latin typeface="Trebuchet MS" panose="020B0603020202020204" pitchFamily="34" charset="0"/>
              </a:rPr>
              <a:t>When William Booth was a teenager he was converted to Christianity. Quite soon after that he made a promise to God, saying, ‘God shall have all there is of William Booth!’ </a:t>
            </a:r>
          </a:p>
          <a:p>
            <a:pPr eaLnBrk="1" hangingPunct="1">
              <a:spcBef>
                <a:spcPct val="50000"/>
              </a:spcBef>
              <a:buFontTx/>
              <a:buNone/>
            </a:pPr>
            <a:r>
              <a:rPr lang="en-GB" altLang="en-US" sz="2000">
                <a:solidFill>
                  <a:srgbClr val="FF0000"/>
                </a:solidFill>
                <a:latin typeface="Trebuchet MS" panose="020B0603020202020204" pitchFamily="34" charset="0"/>
              </a:rPr>
              <a:t>This was an important moment in his life and helps to understand what he went on to do.</a:t>
            </a:r>
          </a:p>
        </p:txBody>
      </p:sp>
      <p:grpSp>
        <p:nvGrpSpPr>
          <p:cNvPr id="5124" name="Group 12"/>
          <p:cNvGrpSpPr>
            <a:grpSpLocks/>
          </p:cNvGrpSpPr>
          <p:nvPr/>
        </p:nvGrpSpPr>
        <p:grpSpPr bwMode="auto">
          <a:xfrm>
            <a:off x="4398963" y="333375"/>
            <a:ext cx="4105275" cy="5688013"/>
            <a:chOff x="2925" y="482"/>
            <a:chExt cx="2586" cy="3583"/>
          </a:xfrm>
        </p:grpSpPr>
        <p:pic>
          <p:nvPicPr>
            <p:cNvPr id="5126" name="Picture 3" descr="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34900">
              <a:off x="2925" y="482"/>
              <a:ext cx="2586" cy="3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7" name="Picture 11" descr="Bill &amp; Cath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7617">
              <a:off x="3463" y="1116"/>
              <a:ext cx="1600" cy="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25" name="Rectangle 1"/>
          <p:cNvSpPr>
            <a:spLocks noChangeArrowheads="1"/>
          </p:cNvSpPr>
          <p:nvPr/>
        </p:nvSpPr>
        <p:spPr bwMode="auto">
          <a:xfrm>
            <a:off x="468313" y="4724400"/>
            <a:ext cx="37449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a:solidFill>
                  <a:srgbClr val="FF0000"/>
                </a:solidFill>
                <a:latin typeface="Trebuchet MS" panose="020B0603020202020204" pitchFamily="34" charset="0"/>
              </a:rPr>
              <a:t>In the years following he moved to London, became a Methodist minister, got married and had eight children!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60350"/>
            <a:ext cx="8229600" cy="1012825"/>
          </a:xfrm>
        </p:spPr>
        <p:txBody>
          <a:bodyPr/>
          <a:lstStyle/>
          <a:p>
            <a:pPr algn="l" eaLnBrk="1" hangingPunct="1"/>
            <a:r>
              <a:rPr lang="en-GB" altLang="en-US" smtClean="0">
                <a:solidFill>
                  <a:srgbClr val="FF0000"/>
                </a:solidFill>
                <a:latin typeface="Kristen ITC" panose="03050502040202030202" pitchFamily="66" charset="0"/>
              </a:rPr>
              <a:t>Catherine</a:t>
            </a:r>
          </a:p>
        </p:txBody>
      </p:sp>
      <p:sp>
        <p:nvSpPr>
          <p:cNvPr id="6147" name="Text Box 5"/>
          <p:cNvSpPr txBox="1">
            <a:spLocks noChangeArrowheads="1"/>
          </p:cNvSpPr>
          <p:nvPr/>
        </p:nvSpPr>
        <p:spPr bwMode="auto">
          <a:xfrm>
            <a:off x="4068763" y="2276475"/>
            <a:ext cx="47513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pPr>
            <a:r>
              <a:rPr lang="en-GB" altLang="en-US" sz="1800">
                <a:solidFill>
                  <a:srgbClr val="FF0000"/>
                </a:solidFill>
                <a:latin typeface="Trebuchet MS" panose="020B0603020202020204" pitchFamily="34" charset="0"/>
              </a:rPr>
              <a:t>Catherine became a preacher herself, which was very unusual for a woman at that time. She believed woman should have equal rights to men.</a:t>
            </a:r>
          </a:p>
          <a:p>
            <a:pPr eaLnBrk="1" hangingPunct="1">
              <a:spcBef>
                <a:spcPct val="50000"/>
              </a:spcBef>
            </a:pPr>
            <a:r>
              <a:rPr lang="en-GB" altLang="en-US" sz="1800">
                <a:solidFill>
                  <a:srgbClr val="FF0000"/>
                </a:solidFill>
                <a:latin typeface="Trebuchet MS" panose="020B0603020202020204" pitchFamily="34" charset="0"/>
              </a:rPr>
              <a:t>Later, she designed the flag and parts of the uniform for The Salvation Army. She worked with alcoholics and started her own campaigns to help the poor and needy. </a:t>
            </a:r>
          </a:p>
          <a:p>
            <a:pPr eaLnBrk="1" hangingPunct="1">
              <a:spcBef>
                <a:spcPct val="50000"/>
              </a:spcBef>
            </a:pPr>
            <a:r>
              <a:rPr lang="en-GB" altLang="en-US" sz="1800">
                <a:solidFill>
                  <a:srgbClr val="FF0000"/>
                </a:solidFill>
                <a:latin typeface="Trebuchet MS" panose="020B0603020202020204" pitchFamily="34" charset="0"/>
              </a:rPr>
              <a:t>Catherine Booth became known as the ‘Army Mother’. When she died in 1890 her funeral was one of the largest that Victorian London had seen.</a:t>
            </a:r>
          </a:p>
        </p:txBody>
      </p:sp>
      <p:sp>
        <p:nvSpPr>
          <p:cNvPr id="6148" name="Rectangle 6"/>
          <p:cNvSpPr>
            <a:spLocks noChangeArrowheads="1"/>
          </p:cNvSpPr>
          <p:nvPr/>
        </p:nvSpPr>
        <p:spPr bwMode="auto">
          <a:xfrm>
            <a:off x="468313" y="1127125"/>
            <a:ext cx="8351837"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a:solidFill>
                  <a:srgbClr val="FF0000"/>
                </a:solidFill>
                <a:latin typeface="Trebuchet MS" panose="020B0603020202020204" pitchFamily="34" charset="0"/>
              </a:rPr>
              <a:t>William Booth’s wife was called Catherine. She was also a Christian who loved God and wanted to serve him. Catherine supported William in his work and looked after their children, but she did much more than that. </a:t>
            </a:r>
          </a:p>
        </p:txBody>
      </p:sp>
      <p:grpSp>
        <p:nvGrpSpPr>
          <p:cNvPr id="6149" name="Group 12"/>
          <p:cNvGrpSpPr>
            <a:grpSpLocks/>
          </p:cNvGrpSpPr>
          <p:nvPr/>
        </p:nvGrpSpPr>
        <p:grpSpPr bwMode="auto">
          <a:xfrm>
            <a:off x="395288" y="2451100"/>
            <a:ext cx="3616325" cy="4248150"/>
            <a:chOff x="249" y="1434"/>
            <a:chExt cx="2278" cy="2676"/>
          </a:xfrm>
        </p:grpSpPr>
        <p:pic>
          <p:nvPicPr>
            <p:cNvPr id="6150" name="Picture 10" descr="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1434"/>
              <a:ext cx="2278" cy="2676"/>
            </a:xfrm>
            <a:prstGeom prst="rect">
              <a:avLst/>
            </a:prstGeom>
            <a:solidFill>
              <a:srgbClr val="FEEFDA"/>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151" name="Picture 7" descr="Catherine Booth portr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 y="1933"/>
              <a:ext cx="1289" cy="1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260350"/>
            <a:ext cx="8748713" cy="1008063"/>
          </a:xfrm>
        </p:spPr>
        <p:txBody>
          <a:bodyPr/>
          <a:lstStyle/>
          <a:p>
            <a:pPr algn="l" eaLnBrk="1" hangingPunct="1"/>
            <a:r>
              <a:rPr lang="en-GB" altLang="en-US" sz="4000" smtClean="0">
                <a:solidFill>
                  <a:srgbClr val="A50021"/>
                </a:solidFill>
                <a:latin typeface="Trebuchet MS" panose="020B0603020202020204" pitchFamily="34" charset="0"/>
              </a:rPr>
              <a:t> </a:t>
            </a:r>
            <a:r>
              <a:rPr lang="en-GB" altLang="en-US" sz="4000" smtClean="0">
                <a:solidFill>
                  <a:srgbClr val="FF0000"/>
                </a:solidFill>
                <a:latin typeface="Kristen ITC" panose="03050502040202030202" pitchFamily="66" charset="0"/>
              </a:rPr>
              <a:t>The Christian Mission</a:t>
            </a:r>
          </a:p>
        </p:txBody>
      </p:sp>
      <p:sp>
        <p:nvSpPr>
          <p:cNvPr id="7171" name="Text Box 3"/>
          <p:cNvSpPr txBox="1">
            <a:spLocks noChangeArrowheads="1"/>
          </p:cNvSpPr>
          <p:nvPr/>
        </p:nvSpPr>
        <p:spPr bwMode="auto">
          <a:xfrm>
            <a:off x="539750" y="1196975"/>
            <a:ext cx="8135938"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0000"/>
                </a:solidFill>
                <a:latin typeface="Trebuchet MS" panose="020B0603020202020204" pitchFamily="34" charset="0"/>
              </a:rPr>
              <a:t>William Booth travelled all around England preaching. One evening, in 1865, he was preaching outside a pub in the East End of London and some Christians invited him to preach in a large tent. </a:t>
            </a:r>
          </a:p>
          <a:p>
            <a:pPr eaLnBrk="1" hangingPunct="1">
              <a:spcBef>
                <a:spcPct val="50000"/>
              </a:spcBef>
              <a:buFontTx/>
              <a:buNone/>
            </a:pPr>
            <a:r>
              <a:rPr lang="en-GB" altLang="en-US" sz="2000">
                <a:solidFill>
                  <a:srgbClr val="FF0000"/>
                </a:solidFill>
                <a:latin typeface="Trebuchet MS" panose="020B0603020202020204" pitchFamily="34" charset="0"/>
              </a:rPr>
              <a:t>It was then that he realised that he didn’t want to preach to people who went to church every Sunday; it was the people who didn’t go to church who needed to hear God’s message... </a:t>
            </a:r>
          </a:p>
        </p:txBody>
      </p:sp>
      <p:sp>
        <p:nvSpPr>
          <p:cNvPr id="10255" name="Text Box 15"/>
          <p:cNvSpPr txBox="1">
            <a:spLocks noChangeArrowheads="1"/>
          </p:cNvSpPr>
          <p:nvPr/>
        </p:nvSpPr>
        <p:spPr bwMode="auto">
          <a:xfrm>
            <a:off x="6372225" y="3495675"/>
            <a:ext cx="252095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0000"/>
                </a:solidFill>
                <a:latin typeface="Trebuchet MS" panose="020B0603020202020204" pitchFamily="34" charset="0"/>
              </a:rPr>
              <a:t>…Booth realised he had found his destiny. Soon after he formed his own movement, ‘The Christian Mission’.</a:t>
            </a:r>
          </a:p>
        </p:txBody>
      </p:sp>
      <p:sp>
        <p:nvSpPr>
          <p:cNvPr id="7173" name="AutoShape 16" descr="WB Tent"/>
          <p:cNvSpPr>
            <a:spLocks noChangeArrowheads="1"/>
          </p:cNvSpPr>
          <p:nvPr/>
        </p:nvSpPr>
        <p:spPr bwMode="auto">
          <a:xfrm>
            <a:off x="611188" y="3429000"/>
            <a:ext cx="5616575" cy="2895600"/>
          </a:xfrm>
          <a:prstGeom prst="foldedCorner">
            <a:avLst>
              <a:gd name="adj" fmla="val 10005"/>
            </a:avLst>
          </a:prstGeom>
          <a:blipFill dpi="0" rotWithShape="1">
            <a:blip r:embed="rId3"/>
            <a:srcRect/>
            <a:stretch>
              <a:fillRect/>
            </a:stretch>
          </a:blip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260350"/>
            <a:ext cx="8748713" cy="1008063"/>
          </a:xfrm>
        </p:spPr>
        <p:txBody>
          <a:bodyPr/>
          <a:lstStyle/>
          <a:p>
            <a:pPr algn="l" eaLnBrk="1" hangingPunct="1"/>
            <a:r>
              <a:rPr lang="en-GB" altLang="en-US" sz="4000" smtClean="0">
                <a:solidFill>
                  <a:srgbClr val="FF0000"/>
                </a:solidFill>
                <a:latin typeface="Kristen ITC" panose="03050502040202030202" pitchFamily="66" charset="0"/>
              </a:rPr>
              <a:t>The Salvation Army</a:t>
            </a:r>
          </a:p>
        </p:txBody>
      </p:sp>
      <p:sp>
        <p:nvSpPr>
          <p:cNvPr id="8195" name="Rectangle 5"/>
          <p:cNvSpPr>
            <a:spLocks noGrp="1" noChangeArrowheads="1"/>
          </p:cNvSpPr>
          <p:nvPr>
            <p:ph sz="half" idx="1"/>
          </p:nvPr>
        </p:nvSpPr>
        <p:spPr>
          <a:xfrm>
            <a:off x="323850" y="1844675"/>
            <a:ext cx="4038600" cy="4525963"/>
          </a:xfrm>
        </p:spPr>
        <p:txBody>
          <a:bodyPr/>
          <a:lstStyle/>
          <a:p>
            <a:pPr eaLnBrk="1" hangingPunct="1"/>
            <a:endParaRPr lang="en-US" altLang="en-US" smtClean="0"/>
          </a:p>
        </p:txBody>
      </p:sp>
      <p:sp>
        <p:nvSpPr>
          <p:cNvPr id="8196" name="Rectangle 11"/>
          <p:cNvSpPr>
            <a:spLocks noGrp="1" noChangeArrowheads="1"/>
          </p:cNvSpPr>
          <p:nvPr>
            <p:ph sz="half" idx="2"/>
          </p:nvPr>
        </p:nvSpPr>
        <p:spPr/>
        <p:txBody>
          <a:bodyPr/>
          <a:lstStyle/>
          <a:p>
            <a:pPr eaLnBrk="1" hangingPunct="1"/>
            <a:endParaRPr lang="en-US" altLang="en-US" smtClean="0"/>
          </a:p>
        </p:txBody>
      </p:sp>
      <p:sp>
        <p:nvSpPr>
          <p:cNvPr id="11267" name="Text Box 3"/>
          <p:cNvSpPr txBox="1">
            <a:spLocks noChangeArrowheads="1"/>
          </p:cNvSpPr>
          <p:nvPr/>
        </p:nvSpPr>
        <p:spPr bwMode="auto">
          <a:xfrm>
            <a:off x="395288" y="1268413"/>
            <a:ext cx="4032250" cy="563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0000"/>
                </a:solidFill>
                <a:latin typeface="Trebuchet MS" panose="020B0603020202020204" pitchFamily="34" charset="0"/>
              </a:rPr>
              <a:t>In 1878, the name of the Christian Mission was changed to ‘The Salvation Army’ and from then on, the organisation started to grow rapidly.</a:t>
            </a:r>
          </a:p>
          <a:p>
            <a:pPr eaLnBrk="1" hangingPunct="1">
              <a:spcBef>
                <a:spcPct val="50000"/>
              </a:spcBef>
              <a:buFontTx/>
              <a:buNone/>
            </a:pPr>
            <a:r>
              <a:rPr lang="en-GB" altLang="en-US" sz="2000">
                <a:solidFill>
                  <a:srgbClr val="FF0000"/>
                </a:solidFill>
                <a:latin typeface="Trebuchet MS" panose="020B0603020202020204" pitchFamily="34" charset="0"/>
              </a:rPr>
              <a:t>People were inspired by the idea of an army ‘fighting’ against evil. </a:t>
            </a:r>
          </a:p>
          <a:p>
            <a:pPr eaLnBrk="1" hangingPunct="1">
              <a:spcBef>
                <a:spcPct val="50000"/>
              </a:spcBef>
              <a:buFontTx/>
              <a:buNone/>
            </a:pPr>
            <a:r>
              <a:rPr lang="en-GB" altLang="en-US" sz="2000">
                <a:solidFill>
                  <a:srgbClr val="FF0000"/>
                </a:solidFill>
                <a:latin typeface="Trebuchet MS" panose="020B0603020202020204" pitchFamily="34" charset="0"/>
              </a:rPr>
              <a:t>Members started to wear uniforms and went out on the streets telling people about God’s love. </a:t>
            </a:r>
          </a:p>
          <a:p>
            <a:pPr eaLnBrk="1" hangingPunct="1">
              <a:spcBef>
                <a:spcPct val="50000"/>
              </a:spcBef>
              <a:buFontTx/>
              <a:buNone/>
            </a:pPr>
            <a:r>
              <a:rPr lang="en-GB" altLang="en-US" sz="2000">
                <a:solidFill>
                  <a:srgbClr val="FF0000"/>
                </a:solidFill>
                <a:latin typeface="Trebuchet MS" panose="020B0603020202020204" pitchFamily="34" charset="0"/>
              </a:rPr>
              <a:t>They went to other cities and opened new Salvation Army centres and The Salvation Army continued to grow. </a:t>
            </a:r>
          </a:p>
          <a:p>
            <a:pPr eaLnBrk="1" hangingPunct="1">
              <a:spcBef>
                <a:spcPct val="50000"/>
              </a:spcBef>
              <a:buFontTx/>
              <a:buNone/>
            </a:pPr>
            <a:r>
              <a:rPr lang="en-GB" altLang="en-US" sz="2000">
                <a:solidFill>
                  <a:srgbClr val="FF0000"/>
                </a:solidFill>
                <a:latin typeface="Trebuchet MS" panose="020B0603020202020204" pitchFamily="34" charset="0"/>
              </a:rPr>
              <a:t>  </a:t>
            </a:r>
          </a:p>
        </p:txBody>
      </p:sp>
      <p:sp>
        <p:nvSpPr>
          <p:cNvPr id="8198" name="Text Box 6"/>
          <p:cNvSpPr txBox="1">
            <a:spLocks noChangeArrowheads="1"/>
          </p:cNvSpPr>
          <p:nvPr/>
        </p:nvSpPr>
        <p:spPr bwMode="auto">
          <a:xfrm>
            <a:off x="395288" y="3284538"/>
            <a:ext cx="31686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en-US" sz="2000">
              <a:solidFill>
                <a:srgbClr val="A50021"/>
              </a:solidFill>
              <a:latin typeface="Arial" panose="020B0604020202020204" pitchFamily="34" charset="0"/>
            </a:endParaRPr>
          </a:p>
          <a:p>
            <a:pPr eaLnBrk="1" hangingPunct="1">
              <a:spcBef>
                <a:spcPct val="50000"/>
              </a:spcBef>
              <a:buFontTx/>
              <a:buNone/>
            </a:pPr>
            <a:r>
              <a:rPr lang="en-GB" altLang="en-US" sz="2000">
                <a:solidFill>
                  <a:srgbClr val="A50021"/>
                </a:solidFill>
                <a:latin typeface="Arial" panose="020B0604020202020204" pitchFamily="34" charset="0"/>
              </a:rPr>
              <a:t> </a:t>
            </a:r>
          </a:p>
        </p:txBody>
      </p:sp>
      <p:sp>
        <p:nvSpPr>
          <p:cNvPr id="8199" name="AutoShape 14" descr="Uniform - Bramwell (young)"/>
          <p:cNvSpPr>
            <a:spLocks noChangeArrowheads="1"/>
          </p:cNvSpPr>
          <p:nvPr/>
        </p:nvSpPr>
        <p:spPr bwMode="auto">
          <a:xfrm rot="331340">
            <a:off x="5364163" y="1268413"/>
            <a:ext cx="3313112" cy="4319587"/>
          </a:xfrm>
          <a:prstGeom prst="foldedCorner">
            <a:avLst>
              <a:gd name="adj" fmla="val 12500"/>
            </a:avLst>
          </a:prstGeom>
          <a:blipFill dpi="0" rotWithShape="1">
            <a:blip r:embed="rId2"/>
            <a:srcRect/>
            <a:stretch>
              <a:fillRect/>
            </a:stretch>
          </a:blip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1279" name="AutoShape 15" descr="Uniform - old2"/>
          <p:cNvSpPr>
            <a:spLocks noChangeArrowheads="1"/>
          </p:cNvSpPr>
          <p:nvPr/>
        </p:nvSpPr>
        <p:spPr bwMode="auto">
          <a:xfrm rot="-163773">
            <a:off x="4572000" y="3644900"/>
            <a:ext cx="1800225" cy="2662238"/>
          </a:xfrm>
          <a:prstGeom prst="foldedCorner">
            <a:avLst>
              <a:gd name="adj" fmla="val 15282"/>
            </a:avLst>
          </a:prstGeom>
          <a:blipFill dpi="0" rotWithShape="1">
            <a:blip r:embed="rId3"/>
            <a:srcRect/>
            <a:stretch>
              <a:fillRect/>
            </a:stretch>
          </a:blip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7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288" y="260350"/>
            <a:ext cx="8748712" cy="1008063"/>
          </a:xfrm>
        </p:spPr>
        <p:txBody>
          <a:bodyPr/>
          <a:lstStyle/>
          <a:p>
            <a:pPr algn="l" eaLnBrk="1" hangingPunct="1"/>
            <a:r>
              <a:rPr lang="en-GB" altLang="en-US" sz="4000" smtClean="0">
                <a:solidFill>
                  <a:srgbClr val="FF0000"/>
                </a:solidFill>
                <a:latin typeface="Kristen ITC" panose="03050502040202030202" pitchFamily="66" charset="0"/>
              </a:rPr>
              <a:t>Faith in action</a:t>
            </a:r>
          </a:p>
        </p:txBody>
      </p:sp>
      <p:sp>
        <p:nvSpPr>
          <p:cNvPr id="12291" name="Text Box 3"/>
          <p:cNvSpPr txBox="1">
            <a:spLocks noChangeArrowheads="1"/>
          </p:cNvSpPr>
          <p:nvPr/>
        </p:nvSpPr>
        <p:spPr bwMode="auto">
          <a:xfrm>
            <a:off x="395288" y="1471613"/>
            <a:ext cx="3384550"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altLang="en-US" sz="2000">
                <a:solidFill>
                  <a:srgbClr val="FF0000"/>
                </a:solidFill>
                <a:latin typeface="Trebuchet MS" panose="020B0603020202020204" pitchFamily="34" charset="0"/>
              </a:rPr>
              <a:t>William Booth still had a passion for the poor and needy. As he was preaching he realised that people would not listen to his message if they were cold and hungry. </a:t>
            </a:r>
          </a:p>
          <a:p>
            <a:pPr eaLnBrk="1" hangingPunct="1">
              <a:spcBef>
                <a:spcPct val="50000"/>
              </a:spcBef>
              <a:buFontTx/>
              <a:buNone/>
            </a:pPr>
            <a:r>
              <a:rPr lang="en-GB" altLang="en-US" sz="2000">
                <a:solidFill>
                  <a:srgbClr val="FF0000"/>
                </a:solidFill>
                <a:latin typeface="Trebuchet MS" panose="020B0603020202020204" pitchFamily="34" charset="0"/>
              </a:rPr>
              <a:t>He believed that God wanted him to do something to help the people he was preaching to.</a:t>
            </a:r>
          </a:p>
        </p:txBody>
      </p:sp>
      <p:sp>
        <p:nvSpPr>
          <p:cNvPr id="9220" name="Text Box 5"/>
          <p:cNvSpPr txBox="1">
            <a:spLocks noChangeArrowheads="1"/>
          </p:cNvSpPr>
          <p:nvPr/>
        </p:nvSpPr>
        <p:spPr bwMode="auto">
          <a:xfrm>
            <a:off x="395288" y="3284538"/>
            <a:ext cx="31686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en-US" sz="2000">
              <a:solidFill>
                <a:srgbClr val="A50021"/>
              </a:solidFill>
              <a:latin typeface="Arial" panose="020B0604020202020204" pitchFamily="34" charset="0"/>
            </a:endParaRPr>
          </a:p>
          <a:p>
            <a:pPr eaLnBrk="1" hangingPunct="1">
              <a:spcBef>
                <a:spcPct val="50000"/>
              </a:spcBef>
              <a:buFontTx/>
              <a:buNone/>
            </a:pPr>
            <a:r>
              <a:rPr lang="en-GB" altLang="en-US" sz="2000">
                <a:solidFill>
                  <a:srgbClr val="A50021"/>
                </a:solidFill>
                <a:latin typeface="Arial" panose="020B0604020202020204" pitchFamily="34" charset="0"/>
              </a:rPr>
              <a:t> </a:t>
            </a:r>
          </a:p>
        </p:txBody>
      </p:sp>
      <p:grpSp>
        <p:nvGrpSpPr>
          <p:cNvPr id="9221" name="Group 19"/>
          <p:cNvGrpSpPr>
            <a:grpSpLocks/>
          </p:cNvGrpSpPr>
          <p:nvPr/>
        </p:nvGrpSpPr>
        <p:grpSpPr bwMode="auto">
          <a:xfrm>
            <a:off x="4067175" y="188913"/>
            <a:ext cx="4156075" cy="5543550"/>
            <a:chOff x="2608" y="300"/>
            <a:chExt cx="2903" cy="3856"/>
          </a:xfrm>
        </p:grpSpPr>
        <p:pic>
          <p:nvPicPr>
            <p:cNvPr id="9222" name="Picture 11" descr="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608" y="300"/>
              <a:ext cx="2903" cy="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8" descr="WB with bible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 y="981"/>
              <a:ext cx="1698" cy="2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0213" y="404813"/>
            <a:ext cx="8713787" cy="1008062"/>
          </a:xfrm>
        </p:spPr>
        <p:txBody>
          <a:bodyPr/>
          <a:lstStyle/>
          <a:p>
            <a:pPr algn="l" eaLnBrk="1" hangingPunct="1"/>
            <a:r>
              <a:rPr lang="en-GB" altLang="en-US" sz="4000" smtClean="0">
                <a:solidFill>
                  <a:srgbClr val="FF0000"/>
                </a:solidFill>
                <a:latin typeface="Kristen ITC" panose="03050502040202030202" pitchFamily="66" charset="0"/>
              </a:rPr>
              <a:t>Faith in action</a:t>
            </a:r>
          </a:p>
        </p:txBody>
      </p:sp>
      <p:sp>
        <p:nvSpPr>
          <p:cNvPr id="19459" name="Text Box 3"/>
          <p:cNvSpPr txBox="1">
            <a:spLocks noChangeArrowheads="1"/>
          </p:cNvSpPr>
          <p:nvPr/>
        </p:nvSpPr>
        <p:spPr bwMode="auto">
          <a:xfrm>
            <a:off x="5364163" y="836613"/>
            <a:ext cx="3311525"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000">
                <a:solidFill>
                  <a:srgbClr val="FF0000"/>
                </a:solidFill>
                <a:latin typeface="Trebuchet MS" panose="020B0603020202020204" pitchFamily="34" charset="0"/>
              </a:rPr>
              <a:t>With the help of his son Bramwell, William Booth began to set up cheap food stores, shelters for the homeless to sleep in and cheap breakfasts for poor children.</a:t>
            </a:r>
          </a:p>
          <a:p>
            <a:pPr eaLnBrk="1" hangingPunct="1">
              <a:spcBef>
                <a:spcPct val="0"/>
              </a:spcBef>
              <a:buFontTx/>
              <a:buNone/>
            </a:pPr>
            <a:r>
              <a:rPr lang="en-GB" altLang="en-US" sz="2000">
                <a:solidFill>
                  <a:srgbClr val="FF0000"/>
                </a:solidFill>
                <a:latin typeface="Trebuchet MS" panose="020B0603020202020204" pitchFamily="34" charset="0"/>
              </a:rPr>
              <a:t> </a:t>
            </a:r>
          </a:p>
          <a:p>
            <a:pPr eaLnBrk="1" hangingPunct="1">
              <a:spcBef>
                <a:spcPct val="0"/>
              </a:spcBef>
              <a:buFontTx/>
              <a:buNone/>
            </a:pPr>
            <a:r>
              <a:rPr lang="en-GB" altLang="en-US" sz="2000">
                <a:solidFill>
                  <a:srgbClr val="FF0000"/>
                </a:solidFill>
                <a:latin typeface="Trebuchet MS" panose="020B0603020202020204" pitchFamily="34" charset="0"/>
              </a:rPr>
              <a:t>Members of The Salvation Army would also visit the elderly and sick in their homes.</a:t>
            </a:r>
          </a:p>
          <a:p>
            <a:pPr eaLnBrk="1" hangingPunct="1">
              <a:spcBef>
                <a:spcPct val="0"/>
              </a:spcBef>
              <a:buFontTx/>
              <a:buNone/>
            </a:pPr>
            <a:r>
              <a:rPr lang="en-GB" altLang="en-US" sz="2000">
                <a:solidFill>
                  <a:srgbClr val="FF0000"/>
                </a:solidFill>
                <a:latin typeface="Trebuchet MS" panose="020B0603020202020204" pitchFamily="34" charset="0"/>
              </a:rPr>
              <a:t> </a:t>
            </a:r>
          </a:p>
          <a:p>
            <a:pPr eaLnBrk="1" hangingPunct="1">
              <a:spcBef>
                <a:spcPct val="0"/>
              </a:spcBef>
              <a:buFontTx/>
              <a:buNone/>
            </a:pPr>
            <a:r>
              <a:rPr lang="en-GB" altLang="en-US" sz="2000">
                <a:solidFill>
                  <a:srgbClr val="FF0000"/>
                </a:solidFill>
                <a:latin typeface="Trebuchet MS" panose="020B0603020202020204" pitchFamily="34" charset="0"/>
              </a:rPr>
              <a:t>However, Booth still wanted to do more. He wanted to find permanent solutions to poverty. </a:t>
            </a:r>
          </a:p>
        </p:txBody>
      </p:sp>
      <p:sp>
        <p:nvSpPr>
          <p:cNvPr id="10244" name="Text Box 4"/>
          <p:cNvSpPr txBox="1">
            <a:spLocks noChangeArrowheads="1"/>
          </p:cNvSpPr>
          <p:nvPr/>
        </p:nvSpPr>
        <p:spPr bwMode="auto">
          <a:xfrm>
            <a:off x="395288" y="3284538"/>
            <a:ext cx="31686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GB" altLang="en-US" sz="2000">
              <a:solidFill>
                <a:srgbClr val="A50021"/>
              </a:solidFill>
              <a:latin typeface="Arial" panose="020B0604020202020204" pitchFamily="34" charset="0"/>
            </a:endParaRPr>
          </a:p>
          <a:p>
            <a:pPr eaLnBrk="1" hangingPunct="1">
              <a:spcBef>
                <a:spcPct val="50000"/>
              </a:spcBef>
              <a:buFontTx/>
              <a:buNone/>
            </a:pPr>
            <a:r>
              <a:rPr lang="en-GB" altLang="en-US" sz="2000">
                <a:solidFill>
                  <a:srgbClr val="A50021"/>
                </a:solidFill>
                <a:latin typeface="Arial" panose="020B0604020202020204" pitchFamily="34" charset="0"/>
              </a:rPr>
              <a:t> </a:t>
            </a:r>
          </a:p>
        </p:txBody>
      </p:sp>
      <p:sp>
        <p:nvSpPr>
          <p:cNvPr id="10245" name="AutoShape 19" descr="In Darkest England"/>
          <p:cNvSpPr>
            <a:spLocks noChangeArrowheads="1"/>
          </p:cNvSpPr>
          <p:nvPr/>
        </p:nvSpPr>
        <p:spPr bwMode="auto">
          <a:xfrm rot="-198583">
            <a:off x="468313" y="1828800"/>
            <a:ext cx="4535487" cy="3538538"/>
          </a:xfrm>
          <a:prstGeom prst="foldedCorner">
            <a:avLst>
              <a:gd name="adj" fmla="val 12500"/>
            </a:avLst>
          </a:prstGeom>
          <a:blipFill dpi="0" rotWithShape="1">
            <a:blip r:embed="rId2">
              <a:lum bright="10000"/>
            </a:blip>
            <a:srcRect/>
            <a:stretch>
              <a:fillRect/>
            </a:stretch>
          </a:blipFill>
          <a:ln w="508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1127</TotalTime>
  <Words>1297</Words>
  <Application>Microsoft Office PowerPoint</Application>
  <PresentationFormat>On-screen Show (4:3)</PresentationFormat>
  <Paragraphs>96</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Kristen ITC</vt:lpstr>
      <vt:lpstr>Trebuchet MS</vt:lpstr>
      <vt:lpstr>Office Theme</vt:lpstr>
      <vt:lpstr>PowerPoint Presentation</vt:lpstr>
      <vt:lpstr>William Booth</vt:lpstr>
      <vt:lpstr>Victorian England</vt:lpstr>
      <vt:lpstr>A promise to God</vt:lpstr>
      <vt:lpstr>Catherine</vt:lpstr>
      <vt:lpstr> The Christian Mission</vt:lpstr>
      <vt:lpstr>The Salvation Army</vt:lpstr>
      <vt:lpstr>Faith in action</vt:lpstr>
      <vt:lpstr>Faith in action</vt:lpstr>
      <vt:lpstr>Lights In Darkest England</vt:lpstr>
      <vt:lpstr>In Darkest England and the Way Out</vt:lpstr>
      <vt:lpstr>In Darkest England and the Way Out</vt:lpstr>
      <vt:lpstr>William Booth’s last speech</vt:lpstr>
      <vt:lpstr>William Booth’s funeral</vt:lpstr>
      <vt:lpstr>Time to reflect…</vt:lpstr>
    </vt:vector>
  </TitlesOfParts>
  <Company>The Salvation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Salvation Army?</dc:title>
  <dc:creator>defaultuser</dc:creator>
  <cp:lastModifiedBy>Rebecca A.</cp:lastModifiedBy>
  <cp:revision>46</cp:revision>
  <dcterms:created xsi:type="dcterms:W3CDTF">2005-11-01T12:03:33Z</dcterms:created>
  <dcterms:modified xsi:type="dcterms:W3CDTF">2019-12-11T08:50:01Z</dcterms:modified>
</cp:coreProperties>
</file>