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32" r:id="rId2"/>
    <p:sldId id="296" r:id="rId3"/>
    <p:sldId id="348" r:id="rId4"/>
    <p:sldId id="333" r:id="rId5"/>
    <p:sldId id="349" r:id="rId6"/>
    <p:sldId id="350" r:id="rId7"/>
    <p:sldId id="351" r:id="rId8"/>
    <p:sldId id="352" r:id="rId9"/>
    <p:sldId id="353" r:id="rId10"/>
    <p:sldId id="354" r:id="rId11"/>
    <p:sldId id="345" r:id="rId12"/>
    <p:sldId id="355" r:id="rId13"/>
    <p:sldId id="346" r:id="rId14"/>
    <p:sldId id="347" r:id="rId15"/>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7E9A"/>
    <a:srgbClr val="33CCCC"/>
    <a:srgbClr val="FFCC00"/>
    <a:srgbClr val="017B93"/>
    <a:srgbClr val="006576"/>
    <a:srgbClr val="FFFF99"/>
    <a:srgbClr val="FFFFCC"/>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3622" autoAdjust="0"/>
  </p:normalViewPr>
  <p:slideViewPr>
    <p:cSldViewPr>
      <p:cViewPr varScale="1">
        <p:scale>
          <a:sx n="64" d="100"/>
          <a:sy n="64" d="100"/>
        </p:scale>
        <p:origin x="1332"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190"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62467"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62468"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62469" name="Rectangle 5"/>
          <p:cNvSpPr>
            <a:spLocks noGrp="1" noChangeArrowheads="1"/>
          </p:cNvSpPr>
          <p:nvPr>
            <p:ph type="sldNum" sz="quarter" idx="3"/>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5B71A92-8706-4616-9918-FEEEA5EAF141}"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2662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18436" name="Rectangle 4"/>
          <p:cNvSpPr>
            <a:spLocks noRo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9" name="Rectangle 5"/>
          <p:cNvSpPr>
            <a:spLocks noGrp="1" noChangeArrowheads="1"/>
          </p:cNvSpPr>
          <p:nvPr>
            <p:ph type="body" sz="quarter" idx="3"/>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6630"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26631" name="Rectangle 7"/>
          <p:cNvSpPr>
            <a:spLocks noGrp="1" noChangeArrowheads="1"/>
          </p:cNvSpPr>
          <p:nvPr>
            <p:ph type="sldNum" sz="quarter" idx="5"/>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969B307-B006-4263-909D-A25D2E55ED09}"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917575" y="744538"/>
            <a:ext cx="4962525" cy="3722687"/>
          </a:xfrm>
          <a:ln/>
        </p:spPr>
      </p:sp>
      <p:sp>
        <p:nvSpPr>
          <p:cNvPr id="19459"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194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DDB623D-4FD3-4BF4-A7EC-4A63DDE55F64}" type="slidenum">
              <a:rPr lang="en-GB" altLang="en-US"/>
              <a:pPr eaLnBrk="1" hangingPunct="1">
                <a:spcBef>
                  <a:spcPct val="0"/>
                </a:spcBef>
              </a:pPr>
              <a:t>11</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11113"/>
            <a:ext cx="9723438"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8153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en-GB"/>
          </a:p>
        </p:txBody>
      </p:sp>
      <p:sp>
        <p:nvSpPr>
          <p:cNvPr id="3" name="Rectangle 6"/>
          <p:cNvSpPr>
            <a:spLocks noGrp="1" noChangeArrowheads="1"/>
          </p:cNvSpPr>
          <p:nvPr>
            <p:ph type="sldNum" sz="quarter" idx="11"/>
          </p:nvPr>
        </p:nvSpPr>
        <p:spPr/>
        <p:txBody>
          <a:bodyPr/>
          <a:lstStyle>
            <a:lvl1pPr>
              <a:defRPr/>
            </a:lvl1pPr>
          </a:lstStyle>
          <a:p>
            <a:fld id="{3C5FF6C5-414C-425B-B749-8E3F25C0EF9E}" type="slidenum">
              <a:rPr lang="en-GB" altLang="en-US"/>
              <a:pPr/>
              <a:t>‹#›</a:t>
            </a:fld>
            <a:endParaRPr lang="en-GB" altLang="en-US"/>
          </a:p>
        </p:txBody>
      </p:sp>
    </p:spTree>
    <p:extLst>
      <p:ext uri="{BB962C8B-B14F-4D97-AF65-F5344CB8AC3E}">
        <p14:creationId xmlns:p14="http://schemas.microsoft.com/office/powerpoint/2010/main" val="19682240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15BDA17-A1AE-438C-81B9-6D3BF68F470E}" type="slidenum">
              <a:rPr lang="en-GB" altLang="en-US"/>
              <a:pPr/>
              <a:t>‹#›</a:t>
            </a:fld>
            <a:endParaRPr lang="en-GB" altLang="en-US"/>
          </a:p>
        </p:txBody>
      </p:sp>
      <p:pic>
        <p:nvPicPr>
          <p:cNvPr id="1031" name="Picture 7"/>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4788" y="-242888"/>
            <a:ext cx="9723438" cy="2425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02" r:id="rId1"/>
    <p:sldLayoutId id="2147483703" r:id="rId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420938"/>
            <a:ext cx="9648825" cy="723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rot="21329635">
            <a:off x="857250" y="3138488"/>
            <a:ext cx="7386638" cy="2878137"/>
          </a:xfrm>
          <a:prstGeom prst="roundRect">
            <a:avLst/>
          </a:prstGeom>
          <a:solidFill>
            <a:srgbClr val="FFCC00"/>
          </a:solidFill>
          <a:ln w="50800">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solidFill>
                  <a:srgbClr val="267E9A"/>
                </a:solidFill>
                <a:effectLst>
                  <a:outerShdw blurRad="38100" dist="38100" dir="2700000" algn="tl">
                    <a:srgbClr val="000000">
                      <a:alpha val="43137"/>
                    </a:srgbClr>
                  </a:outerShdw>
                </a:effectLst>
              </a:rPr>
              <a:t>‘I’ve got more important things to do than look after the environment’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http://www.freeimages.com/pic/l/d/dr/dragontash/1437906_142225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2246313"/>
            <a:ext cx="8386762"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107950" y="2246313"/>
            <a:ext cx="7559675" cy="4422775"/>
          </a:xfrm>
          <a:prstGeom prst="roundRect">
            <a:avLst/>
          </a:prstGeom>
          <a:solidFill>
            <a:srgbClr val="FFCC0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400" b="1" dirty="0">
                <a:solidFill>
                  <a:srgbClr val="267E9A"/>
                </a:solidFill>
                <a:latin typeface="Trebuchet MS" panose="020B0603020202020204" pitchFamily="34" charset="0"/>
              </a:rPr>
              <a:t>Then God said , ‘Let us make mankind in our </a:t>
            </a:r>
            <a:r>
              <a:rPr lang="en-GB" sz="2400" b="1" dirty="0">
                <a:solidFill>
                  <a:srgbClr val="267E9A"/>
                </a:solidFill>
                <a:latin typeface="Trebuchet MS" panose="020B0603020202020204" pitchFamily="34" charset="0"/>
              </a:rPr>
              <a:t>Image</a:t>
            </a:r>
            <a:r>
              <a:rPr lang="en-GB" sz="2400" b="1" dirty="0">
                <a:solidFill>
                  <a:srgbClr val="267E9A"/>
                </a:solidFill>
                <a:latin typeface="Trebuchet MS" panose="020B0603020202020204" pitchFamily="34" charset="0"/>
              </a:rPr>
              <a:t>, in our likeness, so that they may rule over the livestock and all the wild animals, and over all the creatures that move along the ground.’</a:t>
            </a:r>
          </a:p>
          <a:p>
            <a:pPr>
              <a:defRPr/>
            </a:pPr>
            <a:endParaRPr lang="en-GB" sz="2400" b="1" dirty="0">
              <a:solidFill>
                <a:srgbClr val="267E9A"/>
              </a:solidFill>
              <a:latin typeface="Trebuchet MS" panose="020B0603020202020204" pitchFamily="34" charset="0"/>
            </a:endParaRPr>
          </a:p>
          <a:p>
            <a:pPr>
              <a:defRPr/>
            </a:pPr>
            <a:r>
              <a:rPr lang="en-GB" sz="2400" b="1" dirty="0">
                <a:solidFill>
                  <a:srgbClr val="267E9A"/>
                </a:solidFill>
                <a:latin typeface="Trebuchet MS" panose="020B0603020202020204" pitchFamily="34" charset="0"/>
              </a:rPr>
              <a:t>So God created mankind in his own image, in the image of God he created them; male and female he created them.</a:t>
            </a:r>
          </a:p>
          <a:p>
            <a:pPr>
              <a:defRPr/>
            </a:pPr>
            <a:endParaRPr lang="en-GB" sz="2800" b="1" dirty="0">
              <a:solidFill>
                <a:srgbClr val="267E9A"/>
              </a:solidFill>
              <a:latin typeface="Trebuchet MS" panose="020B0603020202020204" pitchFamily="34" charset="0"/>
            </a:endParaRPr>
          </a:p>
          <a:p>
            <a:pPr>
              <a:defRPr/>
            </a:pPr>
            <a:r>
              <a:rPr lang="en-GB" sz="2800" b="1" dirty="0">
                <a:solidFill>
                  <a:srgbClr val="267E9A"/>
                </a:solidFill>
                <a:latin typeface="Trebuchet MS" panose="020B0603020202020204" pitchFamily="34" charset="0"/>
              </a:rPr>
              <a:t>Genesis 1: </a:t>
            </a:r>
            <a:r>
              <a:rPr lang="en-GB" sz="2800" b="1" dirty="0">
                <a:solidFill>
                  <a:srgbClr val="267E9A"/>
                </a:solidFill>
                <a:latin typeface="Trebuchet MS" panose="020B0603020202020204" pitchFamily="34" charset="0"/>
              </a:rPr>
              <a:t>26-27 (NIV)  </a:t>
            </a:r>
            <a:endParaRPr lang="en-GB" sz="2800" b="1" dirty="0">
              <a:solidFill>
                <a:srgbClr val="267E9A"/>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133600"/>
            <a:ext cx="9704388" cy="728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rot="21325162">
            <a:off x="1100138" y="2568575"/>
            <a:ext cx="7461250" cy="3502025"/>
          </a:xfrm>
          <a:prstGeom prst="roundRect">
            <a:avLst/>
          </a:prstGeom>
          <a:solidFill>
            <a:srgbClr val="FFCC00"/>
          </a:solid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b="1" dirty="0">
                <a:solidFill>
                  <a:srgbClr val="267E9A"/>
                </a:solidFill>
                <a:effectLst>
                  <a:outerShdw blurRad="38100" dist="38100" dir="2700000" algn="tl">
                    <a:srgbClr val="000000">
                      <a:alpha val="43137"/>
                    </a:srgbClr>
                  </a:outerShdw>
                </a:effectLst>
              </a:rPr>
              <a:t>How can people help care for the environment in their day-to-day lives?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15362" name="Picture 2" descr="C:\Users\rkane\AppData\Local\Temp\notesB77EDE\~56575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349500"/>
            <a:ext cx="2732088"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107950" y="2276475"/>
            <a:ext cx="6192838" cy="4465638"/>
          </a:xfrm>
          <a:prstGeom prst="roundRect">
            <a:avLst/>
          </a:prstGeom>
          <a:solidFill>
            <a:srgbClr val="FFCC0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dirty="0">
                <a:solidFill>
                  <a:srgbClr val="267E9A"/>
                </a:solidFill>
              </a:rPr>
              <a:t>One of the ways The Salvation Army Trading Company tries to help the environment is by encouraging people to recycle textiles. It does this through its schools scheme ‘Recycle with Michael’.</a:t>
            </a:r>
          </a:p>
          <a:p>
            <a:pPr>
              <a:defRPr/>
            </a:pPr>
            <a:r>
              <a:rPr lang="en-GB" sz="2000" dirty="0">
                <a:solidFill>
                  <a:srgbClr val="267E9A"/>
                </a:solidFill>
              </a:rPr>
              <a:t> </a:t>
            </a:r>
          </a:p>
          <a:p>
            <a:pPr>
              <a:defRPr/>
            </a:pPr>
            <a:r>
              <a:rPr lang="en-GB" sz="2000" dirty="0">
                <a:solidFill>
                  <a:srgbClr val="267E9A"/>
                </a:solidFill>
              </a:rPr>
              <a:t>Schools are provided with a colourful clothes bank. When the bank is full, Salvation Army collectors pick up the donations and the school is rewarded with an amount of money to spend on its own projects. The aim is to increase recycling and to increase awareness of textile reuse and recycling from an early age.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2432050"/>
            <a:ext cx="9412288" cy="557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8913" y="2752725"/>
            <a:ext cx="1608137" cy="1924050"/>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rot="168783">
            <a:off x="4875213" y="1279525"/>
            <a:ext cx="4129087" cy="1544638"/>
          </a:xfrm>
          <a:prstGeom prst="roundRect">
            <a:avLst/>
          </a:prstGeom>
          <a:solidFill>
            <a:srgbClr val="FFCC00"/>
          </a:solid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solidFill>
                  <a:srgbClr val="267E9A"/>
                </a:solidFill>
                <a:effectLst>
                  <a:outerShdw blurRad="38100" dist="38100" dir="2700000" algn="tl">
                    <a:srgbClr val="000000">
                      <a:alpha val="43137"/>
                    </a:srgbClr>
                  </a:outerShdw>
                </a:effectLst>
              </a:rPr>
              <a:t>What’s the link?</a:t>
            </a:r>
          </a:p>
        </p:txBody>
      </p:sp>
      <p:pic>
        <p:nvPicPr>
          <p:cNvPr id="16390" name="Picture 6" descr="http://www.freeimages.com/pic/l/e/eg/egilshay/1124436_164392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25" y="4868863"/>
            <a:ext cx="2590800" cy="1730375"/>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16394" name="Picture 10" descr="http://www.freeimages.com/pic/l/s/sp/spekulator/1163417_407697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425" y="2786063"/>
            <a:ext cx="2833688" cy="1889125"/>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4" descr="http://www.freeimages.com/pic/l/j/jo/johnnyberg/932064_2904759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2708275"/>
            <a:ext cx="2590800" cy="1944688"/>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16396" name="Picture 12" descr="http://www.freeimages.com/pic/l/e/ea/eastop/967885_1879847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1225" y="4868863"/>
            <a:ext cx="2582863" cy="1730375"/>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16397"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07150" y="4797425"/>
            <a:ext cx="1871663" cy="1873250"/>
          </a:xfrm>
          <a:prstGeom prst="rect">
            <a:avLst/>
          </a:prstGeom>
          <a:noFill/>
          <a:ln w="381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394"/>
                                        </p:tgtEl>
                                        <p:attrNameLst>
                                          <p:attrName>style.visibility</p:attrName>
                                        </p:attrNameLst>
                                      </p:cBhvr>
                                      <p:to>
                                        <p:strVal val="visible"/>
                                      </p:to>
                                    </p:set>
                                    <p:anim calcmode="lin" valueType="num">
                                      <p:cBhvr additive="base">
                                        <p:cTn id="13" dur="500" fill="hold"/>
                                        <p:tgtEl>
                                          <p:spTgt spid="16394"/>
                                        </p:tgtEl>
                                        <p:attrNameLst>
                                          <p:attrName>ppt_x</p:attrName>
                                        </p:attrNameLst>
                                      </p:cBhvr>
                                      <p:tavLst>
                                        <p:tav tm="0">
                                          <p:val>
                                            <p:strVal val="#ppt_x"/>
                                          </p:val>
                                        </p:tav>
                                        <p:tav tm="100000">
                                          <p:val>
                                            <p:strVal val="#ppt_x"/>
                                          </p:val>
                                        </p:tav>
                                      </p:tavLst>
                                    </p:anim>
                                    <p:anim calcmode="lin" valueType="num">
                                      <p:cBhvr additive="base">
                                        <p:cTn id="14" dur="500" fill="hold"/>
                                        <p:tgtEl>
                                          <p:spTgt spid="1639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390"/>
                                        </p:tgtEl>
                                        <p:attrNameLst>
                                          <p:attrName>style.visibility</p:attrName>
                                        </p:attrNameLst>
                                      </p:cBhvr>
                                      <p:to>
                                        <p:strVal val="visible"/>
                                      </p:to>
                                    </p:set>
                                    <p:anim calcmode="lin" valueType="num">
                                      <p:cBhvr additive="base">
                                        <p:cTn id="25" dur="500" fill="hold"/>
                                        <p:tgtEl>
                                          <p:spTgt spid="16390"/>
                                        </p:tgtEl>
                                        <p:attrNameLst>
                                          <p:attrName>ppt_x</p:attrName>
                                        </p:attrNameLst>
                                      </p:cBhvr>
                                      <p:tavLst>
                                        <p:tav tm="0">
                                          <p:val>
                                            <p:strVal val="#ppt_x"/>
                                          </p:val>
                                        </p:tav>
                                        <p:tav tm="100000">
                                          <p:val>
                                            <p:strVal val="#ppt_x"/>
                                          </p:val>
                                        </p:tav>
                                      </p:tavLst>
                                    </p:anim>
                                    <p:anim calcmode="lin" valueType="num">
                                      <p:cBhvr additive="base">
                                        <p:cTn id="26" dur="500" fill="hold"/>
                                        <p:tgtEl>
                                          <p:spTgt spid="1639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6396"/>
                                        </p:tgtEl>
                                        <p:attrNameLst>
                                          <p:attrName>style.visibility</p:attrName>
                                        </p:attrNameLst>
                                      </p:cBhvr>
                                      <p:to>
                                        <p:strVal val="visible"/>
                                      </p:to>
                                    </p:set>
                                    <p:anim calcmode="lin" valueType="num">
                                      <p:cBhvr additive="base">
                                        <p:cTn id="31" dur="500" fill="hold"/>
                                        <p:tgtEl>
                                          <p:spTgt spid="16396"/>
                                        </p:tgtEl>
                                        <p:attrNameLst>
                                          <p:attrName>ppt_x</p:attrName>
                                        </p:attrNameLst>
                                      </p:cBhvr>
                                      <p:tavLst>
                                        <p:tav tm="0">
                                          <p:val>
                                            <p:strVal val="#ppt_x"/>
                                          </p:val>
                                        </p:tav>
                                        <p:tav tm="100000">
                                          <p:val>
                                            <p:strVal val="#ppt_x"/>
                                          </p:val>
                                        </p:tav>
                                      </p:tavLst>
                                    </p:anim>
                                    <p:anim calcmode="lin" valueType="num">
                                      <p:cBhvr additive="base">
                                        <p:cTn id="32" dur="500" fill="hold"/>
                                        <p:tgtEl>
                                          <p:spTgt spid="1639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6397"/>
                                        </p:tgtEl>
                                        <p:attrNameLst>
                                          <p:attrName>style.visibility</p:attrName>
                                        </p:attrNameLst>
                                      </p:cBhvr>
                                      <p:to>
                                        <p:strVal val="visible"/>
                                      </p:to>
                                    </p:set>
                                    <p:anim calcmode="lin" valueType="num">
                                      <p:cBhvr additive="base">
                                        <p:cTn id="37" dur="500" fill="hold"/>
                                        <p:tgtEl>
                                          <p:spTgt spid="16397"/>
                                        </p:tgtEl>
                                        <p:attrNameLst>
                                          <p:attrName>ppt_x</p:attrName>
                                        </p:attrNameLst>
                                      </p:cBhvr>
                                      <p:tavLst>
                                        <p:tav tm="0">
                                          <p:val>
                                            <p:strVal val="#ppt_x"/>
                                          </p:val>
                                        </p:tav>
                                        <p:tav tm="100000">
                                          <p:val>
                                            <p:strVal val="#ppt_x"/>
                                          </p:val>
                                        </p:tav>
                                      </p:tavLst>
                                    </p:anim>
                                    <p:anim calcmode="lin" valueType="num">
                                      <p:cBhvr additive="base">
                                        <p:cTn id="38" dur="500" fill="hold"/>
                                        <p:tgtEl>
                                          <p:spTgt spid="163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1" name="Text Box 14"/>
          <p:cNvSpPr txBox="1">
            <a:spLocks noChangeArrowheads="1"/>
          </p:cNvSpPr>
          <p:nvPr/>
        </p:nvSpPr>
        <p:spPr bwMode="auto">
          <a:xfrm>
            <a:off x="2267744" y="2276872"/>
            <a:ext cx="4824536" cy="70788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altLang="en-US" sz="4000" b="1" dirty="0" smtClean="0">
                <a:ln w="28575">
                  <a:solidFill>
                    <a:srgbClr val="267E9A"/>
                  </a:solidFill>
                </a:ln>
                <a:solidFill>
                  <a:schemeClr val="bg1"/>
                </a:solidFill>
                <a:effectLst>
                  <a:outerShdw blurRad="38100" dist="38100" dir="2700000" algn="tl">
                    <a:srgbClr val="000000">
                      <a:alpha val="43137"/>
                    </a:srgbClr>
                  </a:outerShdw>
                </a:effectLst>
                <a:latin typeface="Trebuchet MS" panose="020B0603020202020204" pitchFamily="34" charset="0"/>
              </a:rPr>
              <a:t>LESSON</a:t>
            </a:r>
            <a:r>
              <a:rPr lang="en-GB" altLang="en-US" sz="4000" b="1" dirty="0">
                <a:ln w="28575">
                  <a:solidFill>
                    <a:srgbClr val="267E9A"/>
                  </a:solidFill>
                </a:ln>
                <a:solidFill>
                  <a:schemeClr val="bg1"/>
                </a:solidFill>
                <a:effectLst>
                  <a:outerShdw blurRad="38100" dist="38100" dir="2700000" algn="tl">
                    <a:srgbClr val="000000">
                      <a:alpha val="43137"/>
                    </a:srgbClr>
                  </a:outerShdw>
                </a:effectLst>
                <a:latin typeface="Trebuchet MS" panose="020B0603020202020204" pitchFamily="34" charset="0"/>
              </a:rPr>
              <a:t> </a:t>
            </a:r>
            <a:r>
              <a:rPr lang="en-GB" altLang="en-US" sz="4000" b="1" dirty="0" smtClean="0">
                <a:ln w="28575">
                  <a:solidFill>
                    <a:srgbClr val="267E9A"/>
                  </a:solidFill>
                </a:ln>
                <a:solidFill>
                  <a:schemeClr val="bg1"/>
                </a:solidFill>
                <a:effectLst>
                  <a:outerShdw blurRad="38100" dist="38100" dir="2700000" algn="tl">
                    <a:srgbClr val="000000">
                      <a:alpha val="43137"/>
                    </a:srgbClr>
                  </a:outerShdw>
                </a:effectLst>
                <a:latin typeface="Trebuchet MS" panose="020B0603020202020204" pitchFamily="34" charset="0"/>
              </a:rPr>
              <a:t>OUTCOMES</a:t>
            </a:r>
          </a:p>
        </p:txBody>
      </p:sp>
      <p:sp>
        <p:nvSpPr>
          <p:cNvPr id="17411" name="TextBox 2"/>
          <p:cNvSpPr txBox="1">
            <a:spLocks noChangeArrowheads="1"/>
          </p:cNvSpPr>
          <p:nvPr/>
        </p:nvSpPr>
        <p:spPr bwMode="auto">
          <a:xfrm>
            <a:off x="455613" y="3068638"/>
            <a:ext cx="84486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a:solidFill>
                  <a:srgbClr val="267E9A"/>
                </a:solidFill>
                <a:latin typeface="Trebuchet MS" panose="020B0603020202020204" pitchFamily="34" charset="0"/>
              </a:rPr>
              <a:t>To understand and be able to explain some ways humans are damaging the environment</a:t>
            </a:r>
          </a:p>
          <a:p>
            <a:pPr eaLnBrk="1" hangingPunct="1">
              <a:spcBef>
                <a:spcPct val="0"/>
              </a:spcBef>
              <a:buFontTx/>
              <a:buNone/>
            </a:pPr>
            <a:endParaRPr lang="en-GB" altLang="en-US" sz="2400" b="1">
              <a:solidFill>
                <a:srgbClr val="267E9A"/>
              </a:solidFill>
              <a:latin typeface="Trebuchet MS" panose="020B0603020202020204" pitchFamily="34" charset="0"/>
            </a:endParaRPr>
          </a:p>
          <a:p>
            <a:pPr eaLnBrk="1" hangingPunct="1">
              <a:spcBef>
                <a:spcPct val="0"/>
              </a:spcBef>
              <a:buFontTx/>
              <a:buNone/>
            </a:pPr>
            <a:r>
              <a:rPr lang="en-GB" altLang="en-US" sz="2400" b="1">
                <a:solidFill>
                  <a:srgbClr val="267E9A"/>
                </a:solidFill>
                <a:latin typeface="Trebuchet MS" panose="020B0603020202020204" pitchFamily="34" charset="0"/>
              </a:rPr>
              <a:t>To explore what The Salvation Army believes about why humans should care for the environment </a:t>
            </a:r>
          </a:p>
          <a:p>
            <a:pPr eaLnBrk="1" hangingPunct="1">
              <a:spcBef>
                <a:spcPct val="0"/>
              </a:spcBef>
              <a:buFontTx/>
              <a:buNone/>
            </a:pPr>
            <a:endParaRPr lang="en-GB" altLang="en-US" sz="2400" b="1">
              <a:solidFill>
                <a:srgbClr val="267E9A"/>
              </a:solidFill>
              <a:latin typeface="Trebuchet MS" panose="020B0603020202020204" pitchFamily="34" charset="0"/>
            </a:endParaRPr>
          </a:p>
          <a:p>
            <a:pPr eaLnBrk="1" hangingPunct="1">
              <a:spcBef>
                <a:spcPct val="0"/>
              </a:spcBef>
              <a:buFontTx/>
              <a:buNone/>
            </a:pPr>
            <a:r>
              <a:rPr lang="en-GB" altLang="en-US" sz="2400" b="1">
                <a:solidFill>
                  <a:srgbClr val="267E9A"/>
                </a:solidFill>
                <a:latin typeface="Trebuchet MS" panose="020B0603020202020204" pitchFamily="34" charset="0"/>
              </a:rPr>
              <a:t>To reflect on what the Bible says about the environment and explain your own opinion on caring for the environment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sp>
        <p:nvSpPr>
          <p:cNvPr id="11" name="Text Box 14"/>
          <p:cNvSpPr txBox="1">
            <a:spLocks noChangeArrowheads="1"/>
          </p:cNvSpPr>
          <p:nvPr/>
        </p:nvSpPr>
        <p:spPr bwMode="auto">
          <a:xfrm>
            <a:off x="2267744" y="2276872"/>
            <a:ext cx="4824536" cy="70788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altLang="en-US" sz="4000" b="1" dirty="0" smtClean="0">
                <a:ln w="28575">
                  <a:solidFill>
                    <a:srgbClr val="267E9A"/>
                  </a:solidFill>
                </a:ln>
                <a:solidFill>
                  <a:schemeClr val="bg1"/>
                </a:solidFill>
                <a:effectLst>
                  <a:outerShdw blurRad="38100" dist="38100" dir="2700000" algn="tl">
                    <a:srgbClr val="000000">
                      <a:alpha val="43137"/>
                    </a:srgbClr>
                  </a:outerShdw>
                </a:effectLst>
                <a:latin typeface="Trebuchet MS" panose="020B0603020202020204" pitchFamily="34" charset="0"/>
              </a:rPr>
              <a:t>LESSON</a:t>
            </a:r>
            <a:r>
              <a:rPr lang="en-GB" altLang="en-US" sz="4000" b="1" dirty="0">
                <a:ln w="28575">
                  <a:solidFill>
                    <a:srgbClr val="267E9A"/>
                  </a:solidFill>
                </a:ln>
                <a:solidFill>
                  <a:schemeClr val="bg1"/>
                </a:solidFill>
                <a:effectLst>
                  <a:outerShdw blurRad="38100" dist="38100" dir="2700000" algn="tl">
                    <a:srgbClr val="000000">
                      <a:alpha val="43137"/>
                    </a:srgbClr>
                  </a:outerShdw>
                </a:effectLst>
                <a:latin typeface="Trebuchet MS" panose="020B0603020202020204" pitchFamily="34" charset="0"/>
              </a:rPr>
              <a:t> </a:t>
            </a:r>
            <a:r>
              <a:rPr lang="en-GB" altLang="en-US" sz="4000" b="1" dirty="0" smtClean="0">
                <a:ln w="28575">
                  <a:solidFill>
                    <a:srgbClr val="267E9A"/>
                  </a:solidFill>
                </a:ln>
                <a:solidFill>
                  <a:schemeClr val="bg1"/>
                </a:solidFill>
                <a:effectLst>
                  <a:outerShdw blurRad="38100" dist="38100" dir="2700000" algn="tl">
                    <a:srgbClr val="000000">
                      <a:alpha val="43137"/>
                    </a:srgbClr>
                  </a:outerShdw>
                </a:effectLst>
                <a:latin typeface="Trebuchet MS" panose="020B0603020202020204" pitchFamily="34" charset="0"/>
              </a:rPr>
              <a:t>OUTCOMES</a:t>
            </a:r>
          </a:p>
        </p:txBody>
      </p:sp>
      <p:sp>
        <p:nvSpPr>
          <p:cNvPr id="5123" name="TextBox 2"/>
          <p:cNvSpPr txBox="1">
            <a:spLocks noChangeArrowheads="1"/>
          </p:cNvSpPr>
          <p:nvPr/>
        </p:nvSpPr>
        <p:spPr bwMode="auto">
          <a:xfrm>
            <a:off x="455613" y="3068638"/>
            <a:ext cx="84486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a:solidFill>
                  <a:srgbClr val="267E9A"/>
                </a:solidFill>
                <a:latin typeface="Trebuchet MS" panose="020B0603020202020204" pitchFamily="34" charset="0"/>
              </a:rPr>
              <a:t>To understand and be able to explain some ways humans are damaging the environment </a:t>
            </a:r>
          </a:p>
          <a:p>
            <a:pPr eaLnBrk="1" hangingPunct="1">
              <a:spcBef>
                <a:spcPct val="0"/>
              </a:spcBef>
              <a:buFontTx/>
              <a:buNone/>
            </a:pPr>
            <a:endParaRPr lang="en-GB" altLang="en-US" sz="2400" b="1">
              <a:solidFill>
                <a:srgbClr val="267E9A"/>
              </a:solidFill>
              <a:latin typeface="Trebuchet MS" panose="020B0603020202020204" pitchFamily="34" charset="0"/>
            </a:endParaRPr>
          </a:p>
          <a:p>
            <a:pPr eaLnBrk="1" hangingPunct="1">
              <a:spcBef>
                <a:spcPct val="0"/>
              </a:spcBef>
              <a:buFontTx/>
              <a:buNone/>
            </a:pPr>
            <a:r>
              <a:rPr lang="en-GB" altLang="en-US" sz="2400" b="1">
                <a:solidFill>
                  <a:srgbClr val="267E9A"/>
                </a:solidFill>
                <a:latin typeface="Trebuchet MS" panose="020B0603020202020204" pitchFamily="34" charset="0"/>
              </a:rPr>
              <a:t>To explore what The Salvation Army believes about why humans should care for the environment </a:t>
            </a:r>
          </a:p>
          <a:p>
            <a:pPr eaLnBrk="1" hangingPunct="1">
              <a:spcBef>
                <a:spcPct val="0"/>
              </a:spcBef>
              <a:buFontTx/>
              <a:buNone/>
            </a:pPr>
            <a:endParaRPr lang="en-GB" altLang="en-US" sz="2400" b="1">
              <a:solidFill>
                <a:srgbClr val="267E9A"/>
              </a:solidFill>
              <a:latin typeface="Trebuchet MS" panose="020B0603020202020204" pitchFamily="34" charset="0"/>
            </a:endParaRPr>
          </a:p>
          <a:p>
            <a:pPr eaLnBrk="1" hangingPunct="1">
              <a:spcBef>
                <a:spcPct val="0"/>
              </a:spcBef>
              <a:buFontTx/>
              <a:buNone/>
            </a:pPr>
            <a:r>
              <a:rPr lang="en-GB" altLang="en-US" sz="2400" b="1">
                <a:solidFill>
                  <a:srgbClr val="267E9A"/>
                </a:solidFill>
                <a:latin typeface="Trebuchet MS" panose="020B0603020202020204" pitchFamily="34" charset="0"/>
              </a:rPr>
              <a:t>To reflect on what the Bible says about the environment and explain your own opinion on caring for the environment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4" descr="http://www.freeimages.com/pic/l/j/jo/johnnyberg/932064_290475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38" y="2060575"/>
            <a:ext cx="9720263" cy="729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107950" y="2211388"/>
            <a:ext cx="4427538" cy="792162"/>
          </a:xfrm>
          <a:prstGeom prst="roundRect">
            <a:avLst/>
          </a:prstGeom>
          <a:solidFill>
            <a:srgbClr val="FFCC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267E9A"/>
                </a:solidFill>
                <a:latin typeface="Trebuchet MS" panose="020B0603020202020204" pitchFamily="34" charset="0"/>
              </a:rPr>
              <a:t>Sewage, rubbish and litter are some of the ways we cause human waste</a:t>
            </a:r>
          </a:p>
        </p:txBody>
      </p:sp>
      <p:sp>
        <p:nvSpPr>
          <p:cNvPr id="4" name="Rounded Rectangle 3"/>
          <p:cNvSpPr/>
          <p:nvPr/>
        </p:nvSpPr>
        <p:spPr>
          <a:xfrm>
            <a:off x="44450" y="3178175"/>
            <a:ext cx="4749800" cy="936625"/>
          </a:xfrm>
          <a:prstGeom prst="roundRect">
            <a:avLst/>
          </a:prstGeom>
          <a:solidFill>
            <a:srgbClr val="FFCC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267E9A"/>
                </a:solidFill>
                <a:latin typeface="Trebuchet MS" panose="020B0603020202020204" pitchFamily="34" charset="0"/>
              </a:rPr>
              <a:t>Fertilisers being washed into streams, sewage pollution and lack of trees to soak up the nitrogen cause </a:t>
            </a:r>
            <a:r>
              <a:rPr lang="en-GB" b="1" dirty="0">
                <a:solidFill>
                  <a:srgbClr val="267E9A"/>
                </a:solidFill>
                <a:latin typeface="Trebuchet MS" panose="020B0603020202020204" pitchFamily="34" charset="0"/>
              </a:rPr>
              <a:t>eutrophication</a:t>
            </a:r>
            <a:r>
              <a:rPr lang="en-GB" dirty="0">
                <a:solidFill>
                  <a:srgbClr val="267E9A"/>
                </a:solidFill>
                <a:latin typeface="Trebuchet MS" panose="020B0603020202020204" pitchFamily="34" charset="0"/>
              </a:rPr>
              <a:t> </a:t>
            </a:r>
          </a:p>
        </p:txBody>
      </p:sp>
      <p:sp>
        <p:nvSpPr>
          <p:cNvPr id="5" name="Rounded Rectangle 4"/>
          <p:cNvSpPr/>
          <p:nvPr/>
        </p:nvSpPr>
        <p:spPr>
          <a:xfrm>
            <a:off x="53975" y="4221163"/>
            <a:ext cx="4610100" cy="863600"/>
          </a:xfrm>
          <a:prstGeom prst="roundRect">
            <a:avLst/>
          </a:prstGeom>
          <a:solidFill>
            <a:srgbClr val="FFCC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267E9A"/>
                </a:solidFill>
                <a:latin typeface="Trebuchet MS" panose="020B0603020202020204" pitchFamily="34" charset="0"/>
              </a:rPr>
              <a:t>The burning of fossil fuels such as coal and oil releases sulphuric acid and nitric </a:t>
            </a:r>
            <a:r>
              <a:rPr lang="en-GB" dirty="0">
                <a:solidFill>
                  <a:srgbClr val="267E9A"/>
                </a:solidFill>
                <a:latin typeface="Trebuchet MS" panose="020B0603020202020204" pitchFamily="34" charset="0"/>
              </a:rPr>
              <a:t>acid. </a:t>
            </a:r>
            <a:r>
              <a:rPr lang="en-GB" dirty="0">
                <a:solidFill>
                  <a:srgbClr val="267E9A"/>
                </a:solidFill>
                <a:latin typeface="Trebuchet MS" panose="020B0603020202020204" pitchFamily="34" charset="0"/>
              </a:rPr>
              <a:t>T</a:t>
            </a:r>
            <a:r>
              <a:rPr lang="en-GB" dirty="0">
                <a:solidFill>
                  <a:srgbClr val="267E9A"/>
                </a:solidFill>
                <a:latin typeface="Trebuchet MS" panose="020B0603020202020204" pitchFamily="34" charset="0"/>
              </a:rPr>
              <a:t>his </a:t>
            </a:r>
            <a:r>
              <a:rPr lang="en-GB" dirty="0">
                <a:solidFill>
                  <a:srgbClr val="267E9A"/>
                </a:solidFill>
                <a:latin typeface="Trebuchet MS" panose="020B0603020202020204" pitchFamily="34" charset="0"/>
              </a:rPr>
              <a:t>causes </a:t>
            </a:r>
            <a:r>
              <a:rPr lang="en-GB" b="1" dirty="0">
                <a:solidFill>
                  <a:srgbClr val="267E9A"/>
                </a:solidFill>
                <a:latin typeface="Trebuchet MS" panose="020B0603020202020204" pitchFamily="34" charset="0"/>
              </a:rPr>
              <a:t>acid </a:t>
            </a:r>
            <a:r>
              <a:rPr lang="en-GB" b="1" dirty="0">
                <a:solidFill>
                  <a:srgbClr val="267E9A"/>
                </a:solidFill>
                <a:latin typeface="Trebuchet MS" panose="020B0603020202020204" pitchFamily="34" charset="0"/>
              </a:rPr>
              <a:t>rain</a:t>
            </a:r>
            <a:endParaRPr lang="en-GB" dirty="0">
              <a:solidFill>
                <a:srgbClr val="267E9A"/>
              </a:solidFill>
              <a:latin typeface="Trebuchet MS" panose="020B0603020202020204" pitchFamily="34" charset="0"/>
            </a:endParaRPr>
          </a:p>
        </p:txBody>
      </p:sp>
      <p:sp>
        <p:nvSpPr>
          <p:cNvPr id="6" name="Rounded Rectangle 5"/>
          <p:cNvSpPr/>
          <p:nvPr/>
        </p:nvSpPr>
        <p:spPr>
          <a:xfrm>
            <a:off x="-22225" y="5159375"/>
            <a:ext cx="4643438" cy="1728788"/>
          </a:xfrm>
          <a:prstGeom prst="roundRect">
            <a:avLst/>
          </a:prstGeom>
          <a:solidFill>
            <a:srgbClr val="FFCC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267E9A"/>
                </a:solidFill>
                <a:latin typeface="Trebuchet MS" panose="020B0603020202020204" pitchFamily="34" charset="0"/>
              </a:rPr>
              <a:t>The burning of fossil fuels produces carbon dioxide . This causes a barrier in the atmosphere that allows the </a:t>
            </a:r>
            <a:r>
              <a:rPr lang="en-GB" dirty="0">
                <a:solidFill>
                  <a:srgbClr val="267E9A"/>
                </a:solidFill>
                <a:latin typeface="Trebuchet MS" panose="020B0603020202020204" pitchFamily="34" charset="0"/>
              </a:rPr>
              <a:t>sun’s </a:t>
            </a:r>
            <a:r>
              <a:rPr lang="en-GB" dirty="0">
                <a:solidFill>
                  <a:srgbClr val="267E9A"/>
                </a:solidFill>
                <a:latin typeface="Trebuchet MS" panose="020B0603020202020204" pitchFamily="34" charset="0"/>
              </a:rPr>
              <a:t>heat in but doesn’t let it back out again. Many scientists believe this </a:t>
            </a:r>
            <a:r>
              <a:rPr lang="en-GB" dirty="0">
                <a:solidFill>
                  <a:srgbClr val="267E9A"/>
                </a:solidFill>
                <a:latin typeface="Trebuchet MS" panose="020B0603020202020204" pitchFamily="34" charset="0"/>
              </a:rPr>
              <a:t>a cause of </a:t>
            </a:r>
            <a:r>
              <a:rPr lang="en-GB" b="1" dirty="0">
                <a:solidFill>
                  <a:srgbClr val="267E9A"/>
                </a:solidFill>
                <a:latin typeface="Trebuchet MS" panose="020B0603020202020204" pitchFamily="34" charset="0"/>
              </a:rPr>
              <a:t>global </a:t>
            </a:r>
            <a:r>
              <a:rPr lang="en-GB" b="1" dirty="0">
                <a:solidFill>
                  <a:srgbClr val="267E9A"/>
                </a:solidFill>
                <a:latin typeface="Trebuchet MS" panose="020B0603020202020204" pitchFamily="34" charset="0"/>
              </a:rPr>
              <a:t>warming</a:t>
            </a:r>
          </a:p>
        </p:txBody>
      </p:sp>
      <p:sp>
        <p:nvSpPr>
          <p:cNvPr id="7" name="Rounded Rectangle 6"/>
          <p:cNvSpPr/>
          <p:nvPr/>
        </p:nvSpPr>
        <p:spPr>
          <a:xfrm>
            <a:off x="4799013" y="2212975"/>
            <a:ext cx="4165600" cy="790575"/>
          </a:xfrm>
          <a:prstGeom prst="roundRect">
            <a:avLst/>
          </a:prstGeom>
          <a:solidFill>
            <a:srgbClr val="FFCC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267E9A"/>
                </a:solidFill>
                <a:latin typeface="Trebuchet MS" panose="020B0603020202020204" pitchFamily="34" charset="0"/>
              </a:rPr>
              <a:t>Rubbish dumped every day to rot in the ground </a:t>
            </a:r>
            <a:r>
              <a:rPr lang="en-GB" dirty="0">
                <a:solidFill>
                  <a:srgbClr val="267E9A"/>
                </a:solidFill>
                <a:latin typeface="Trebuchet MS" panose="020B0603020202020204" pitchFamily="34" charset="0"/>
              </a:rPr>
              <a:t>gives </a:t>
            </a:r>
            <a:r>
              <a:rPr lang="en-GB" dirty="0">
                <a:solidFill>
                  <a:srgbClr val="267E9A"/>
                </a:solidFill>
                <a:latin typeface="Trebuchet MS" panose="020B0603020202020204" pitchFamily="34" charset="0"/>
              </a:rPr>
              <a:t>off toxic gases</a:t>
            </a:r>
          </a:p>
        </p:txBody>
      </p:sp>
      <p:sp>
        <p:nvSpPr>
          <p:cNvPr id="8" name="Rounded Rectangle 7"/>
          <p:cNvSpPr/>
          <p:nvPr/>
        </p:nvSpPr>
        <p:spPr>
          <a:xfrm>
            <a:off x="4895850" y="3113088"/>
            <a:ext cx="4103688" cy="1114425"/>
          </a:xfrm>
          <a:prstGeom prst="roundRect">
            <a:avLst/>
          </a:prstGeom>
          <a:solidFill>
            <a:srgbClr val="FFCC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267E9A"/>
                </a:solidFill>
                <a:latin typeface="Trebuchet MS" panose="020B0603020202020204" pitchFamily="34" charset="0"/>
              </a:rPr>
              <a:t>This leads to a lack of oxygen and an increase in aquatic plants which is causing fish to die and poisons to </a:t>
            </a:r>
            <a:r>
              <a:rPr lang="en-GB" dirty="0">
                <a:solidFill>
                  <a:srgbClr val="267E9A"/>
                </a:solidFill>
                <a:latin typeface="Trebuchet MS" panose="020B0603020202020204" pitchFamily="34" charset="0"/>
              </a:rPr>
              <a:t>enter </a:t>
            </a:r>
            <a:r>
              <a:rPr lang="en-GB" dirty="0">
                <a:solidFill>
                  <a:srgbClr val="267E9A"/>
                </a:solidFill>
                <a:latin typeface="Trebuchet MS" panose="020B0603020202020204" pitchFamily="34" charset="0"/>
              </a:rPr>
              <a:t>water </a:t>
            </a:r>
            <a:r>
              <a:rPr lang="en-GB" dirty="0">
                <a:solidFill>
                  <a:srgbClr val="267E9A"/>
                </a:solidFill>
                <a:latin typeface="Trebuchet MS" panose="020B0603020202020204" pitchFamily="34" charset="0"/>
              </a:rPr>
              <a:t>supplies</a:t>
            </a:r>
            <a:endParaRPr lang="en-GB" dirty="0">
              <a:solidFill>
                <a:srgbClr val="267E9A"/>
              </a:solidFill>
              <a:latin typeface="Trebuchet MS" panose="020B0603020202020204" pitchFamily="34" charset="0"/>
            </a:endParaRPr>
          </a:p>
        </p:txBody>
      </p:sp>
      <p:sp>
        <p:nvSpPr>
          <p:cNvPr id="9" name="Rounded Rectangle 8"/>
          <p:cNvSpPr/>
          <p:nvPr/>
        </p:nvSpPr>
        <p:spPr>
          <a:xfrm>
            <a:off x="4938713" y="4352925"/>
            <a:ext cx="4103687" cy="1117600"/>
          </a:xfrm>
          <a:prstGeom prst="roundRect">
            <a:avLst/>
          </a:prstGeom>
          <a:solidFill>
            <a:srgbClr val="FFCC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267E9A"/>
                </a:solidFill>
                <a:latin typeface="Trebuchet MS" panose="020B0603020202020204" pitchFamily="34" charset="0"/>
              </a:rPr>
              <a:t>Acid rain causes damage to buildings, plants, rivers and lakes. Whole habitats have been totally destroyed by acid </a:t>
            </a:r>
            <a:r>
              <a:rPr lang="en-GB" dirty="0">
                <a:solidFill>
                  <a:srgbClr val="267E9A"/>
                </a:solidFill>
                <a:latin typeface="Trebuchet MS" panose="020B0603020202020204" pitchFamily="34" charset="0"/>
              </a:rPr>
              <a:t>rain</a:t>
            </a:r>
            <a:endParaRPr lang="en-GB" dirty="0">
              <a:solidFill>
                <a:srgbClr val="267E9A"/>
              </a:solidFill>
              <a:latin typeface="Trebuchet MS" panose="020B0603020202020204" pitchFamily="34" charset="0"/>
            </a:endParaRPr>
          </a:p>
        </p:txBody>
      </p:sp>
      <p:sp>
        <p:nvSpPr>
          <p:cNvPr id="11" name="Rounded Rectangle 10"/>
          <p:cNvSpPr/>
          <p:nvPr/>
        </p:nvSpPr>
        <p:spPr>
          <a:xfrm>
            <a:off x="4916488" y="5657850"/>
            <a:ext cx="4148137" cy="1198563"/>
          </a:xfrm>
          <a:prstGeom prst="roundRect">
            <a:avLst/>
          </a:prstGeom>
          <a:solidFill>
            <a:srgbClr val="FFCC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267E9A"/>
                </a:solidFill>
                <a:latin typeface="Trebuchet MS" panose="020B0603020202020204" pitchFamily="34" charset="0"/>
              </a:rPr>
              <a:t>This causes an increase in temperature which will lead to sea levels rising due to polar ice caps melting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p:cNvPicPr>
          <p:nvPr/>
        </p:nvPicPr>
        <p:blipFill>
          <a:blip r:embed="rId2">
            <a:extLst>
              <a:ext uri="{28A0092B-C50C-407E-A947-70E740481C1C}">
                <a14:useLocalDpi xmlns:a14="http://schemas.microsoft.com/office/drawing/2010/main" val="0"/>
              </a:ext>
            </a:extLst>
          </a:blip>
          <a:srcRect t="-34245" b="-34245"/>
          <a:stretch>
            <a:fillRect/>
          </a:stretch>
        </p:blipFill>
        <p:spPr bwMode="auto">
          <a:xfrm>
            <a:off x="-520700" y="1196975"/>
            <a:ext cx="9705975" cy="727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rot="277111">
            <a:off x="5114925" y="2182813"/>
            <a:ext cx="3846513" cy="4673600"/>
          </a:xfrm>
          <a:prstGeom prst="roundRect">
            <a:avLst/>
          </a:prstGeom>
          <a:solidFill>
            <a:srgbClr val="FFCC00"/>
          </a:solid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solidFill>
                  <a:srgbClr val="267E9A"/>
                </a:solidFill>
                <a:effectLst>
                  <a:outerShdw blurRad="38100" dist="38100" dir="2700000" algn="tl">
                    <a:srgbClr val="000000">
                      <a:alpha val="43137"/>
                    </a:srgbClr>
                  </a:outerShdw>
                </a:effectLst>
              </a:rPr>
              <a:t>What </a:t>
            </a:r>
            <a:r>
              <a:rPr lang="en-GB" sz="4400" b="1" dirty="0">
                <a:solidFill>
                  <a:srgbClr val="267E9A"/>
                </a:solidFill>
                <a:effectLst>
                  <a:outerShdw blurRad="38100" dist="38100" dir="2700000" algn="tl">
                    <a:srgbClr val="000000">
                      <a:alpha val="43137"/>
                    </a:srgbClr>
                  </a:outerShdw>
                </a:effectLst>
              </a:rPr>
              <a:t>does The </a:t>
            </a:r>
            <a:r>
              <a:rPr lang="en-GB" sz="4400" b="1" dirty="0">
                <a:solidFill>
                  <a:srgbClr val="267E9A"/>
                </a:solidFill>
                <a:effectLst>
                  <a:outerShdw blurRad="38100" dist="38100" dir="2700000" algn="tl">
                    <a:srgbClr val="000000">
                      <a:alpha val="43137"/>
                    </a:srgbClr>
                  </a:outerShdw>
                </a:effectLst>
              </a:rPr>
              <a:t>Salvation Army believe humans should do? </a:t>
            </a:r>
          </a:p>
        </p:txBody>
      </p:sp>
      <p:sp>
        <p:nvSpPr>
          <p:cNvPr id="8" name="Rounded Rectangle 7"/>
          <p:cNvSpPr/>
          <p:nvPr/>
        </p:nvSpPr>
        <p:spPr>
          <a:xfrm rot="21325162">
            <a:off x="341313" y="2478088"/>
            <a:ext cx="3924300" cy="4206875"/>
          </a:xfrm>
          <a:prstGeom prst="roundRect">
            <a:avLst/>
          </a:prstGeom>
          <a:solidFill>
            <a:srgbClr val="FFCC00"/>
          </a:solid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solidFill>
                  <a:srgbClr val="267E9A"/>
                </a:solidFill>
                <a:effectLst>
                  <a:outerShdw blurRad="38100" dist="38100" dir="2700000" algn="tl">
                    <a:srgbClr val="000000">
                      <a:alpha val="43137"/>
                    </a:srgbClr>
                  </a:outerShdw>
                </a:effectLst>
              </a:rPr>
              <a:t>What are the causes of environmental damage?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http://www.freeimages.com/pic/l/t/ty/tyraes/1205416_864051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133600"/>
            <a:ext cx="9432925" cy="707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rot="21325162">
            <a:off x="896938" y="2579688"/>
            <a:ext cx="7727950" cy="3841750"/>
          </a:xfrm>
          <a:prstGeom prst="roundRect">
            <a:avLst/>
          </a:prstGeom>
          <a:solidFill>
            <a:srgbClr val="FFCC00"/>
          </a:solid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rgbClr val="267E9A"/>
                </a:solidFill>
                <a:effectLst>
                  <a:outerShdw blurRad="38100" dist="38100" dir="2700000" algn="tl">
                    <a:srgbClr val="000000">
                      <a:alpha val="43137"/>
                    </a:srgbClr>
                  </a:outerShdw>
                </a:effectLst>
              </a:rPr>
              <a:t>1 – Name one thing that causes damage to the environment</a:t>
            </a:r>
          </a:p>
          <a:p>
            <a:pPr algn="ctr">
              <a:defRPr/>
            </a:pPr>
            <a:endParaRPr lang="en-GB" sz="3600" b="1" dirty="0">
              <a:solidFill>
                <a:srgbClr val="267E9A"/>
              </a:solidFill>
              <a:effectLst>
                <a:outerShdw blurRad="38100" dist="38100" dir="2700000" algn="tl">
                  <a:srgbClr val="000000">
                    <a:alpha val="43137"/>
                  </a:srgbClr>
                </a:outerShdw>
              </a:effectLst>
            </a:endParaRPr>
          </a:p>
          <a:p>
            <a:pPr algn="ctr">
              <a:defRPr/>
            </a:pPr>
            <a:r>
              <a:rPr lang="en-GB" sz="3600" b="1" dirty="0">
                <a:solidFill>
                  <a:srgbClr val="267E9A"/>
                </a:solidFill>
                <a:effectLst>
                  <a:outerShdw blurRad="38100" dist="38100" dir="2700000" algn="tl">
                    <a:srgbClr val="000000">
                      <a:alpha val="43137"/>
                    </a:srgbClr>
                  </a:outerShdw>
                </a:effectLst>
              </a:rPr>
              <a:t>2 – Name one thing The Salvation Army </a:t>
            </a:r>
            <a:r>
              <a:rPr lang="en-GB" sz="3600" b="1" dirty="0">
                <a:solidFill>
                  <a:srgbClr val="267E9A"/>
                </a:solidFill>
                <a:effectLst>
                  <a:outerShdw blurRad="38100" dist="38100" dir="2700000" algn="tl">
                    <a:srgbClr val="000000">
                      <a:alpha val="43137"/>
                    </a:srgbClr>
                  </a:outerShdw>
                </a:effectLst>
              </a:rPr>
              <a:t>believes </a:t>
            </a:r>
            <a:r>
              <a:rPr lang="en-GB" sz="3600" b="1" dirty="0">
                <a:solidFill>
                  <a:srgbClr val="267E9A"/>
                </a:solidFill>
                <a:effectLst>
                  <a:outerShdw blurRad="38100" dist="38100" dir="2700000" algn="tl">
                    <a:srgbClr val="000000">
                      <a:alpha val="43137"/>
                    </a:srgbClr>
                  </a:outerShdw>
                </a:effectLst>
              </a:rPr>
              <a:t>about the environment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133600"/>
            <a:ext cx="9648825"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395288" y="2276475"/>
            <a:ext cx="8640762" cy="4176713"/>
          </a:xfrm>
          <a:prstGeom prst="roundRect">
            <a:avLst/>
          </a:prstGeom>
          <a:solidFill>
            <a:srgbClr val="FFCC0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3200" b="1" dirty="0">
                <a:solidFill>
                  <a:srgbClr val="267E9A"/>
                </a:solidFill>
                <a:latin typeface="Trebuchet MS" panose="020B0603020202020204" pitchFamily="34" charset="0"/>
              </a:rPr>
              <a:t>The heavens declare the glory of God; the skies proclaim the work of his hands. Day after day they pour forth speech; night after night they reveal knowledge. They have no speech, they use no words no sound is heard from them</a:t>
            </a:r>
          </a:p>
          <a:p>
            <a:pPr>
              <a:defRPr/>
            </a:pPr>
            <a:endParaRPr lang="en-GB" sz="3200" b="1" dirty="0">
              <a:solidFill>
                <a:srgbClr val="267E9A"/>
              </a:solidFill>
              <a:latin typeface="Trebuchet MS" panose="020B0603020202020204" pitchFamily="34" charset="0"/>
            </a:endParaRPr>
          </a:p>
          <a:p>
            <a:pPr>
              <a:defRPr/>
            </a:pPr>
            <a:r>
              <a:rPr lang="en-GB" sz="3200" b="1" dirty="0">
                <a:solidFill>
                  <a:srgbClr val="267E9A"/>
                </a:solidFill>
                <a:latin typeface="Trebuchet MS" panose="020B0603020202020204" pitchFamily="34" charset="0"/>
              </a:rPr>
              <a:t>Psalm 19: </a:t>
            </a:r>
            <a:r>
              <a:rPr lang="en-GB" sz="3200" b="1" dirty="0">
                <a:solidFill>
                  <a:srgbClr val="267E9A"/>
                </a:solidFill>
                <a:latin typeface="Trebuchet MS" panose="020B0603020202020204" pitchFamily="34" charset="0"/>
              </a:rPr>
              <a:t>1-3 (NIV)</a:t>
            </a:r>
            <a:endParaRPr lang="en-GB" sz="3200" b="1" dirty="0">
              <a:solidFill>
                <a:srgbClr val="267E9A"/>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http://www.freeimages.com/pic/l/s/so/socyo/953432_134760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205038"/>
            <a:ext cx="9720263" cy="756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2051050" y="2636838"/>
            <a:ext cx="6553200" cy="3132137"/>
          </a:xfrm>
          <a:prstGeom prst="roundRect">
            <a:avLst/>
          </a:prstGeom>
          <a:solidFill>
            <a:srgbClr val="FFCC0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3200" b="1" dirty="0">
                <a:solidFill>
                  <a:srgbClr val="267E9A"/>
                </a:solidFill>
                <a:latin typeface="Trebuchet MS" panose="020B0603020202020204" pitchFamily="34" charset="0"/>
              </a:rPr>
              <a:t>God saw all that he had made, and it was very good. And there was evening, and there was morning – the sixth day.</a:t>
            </a:r>
          </a:p>
          <a:p>
            <a:pPr>
              <a:defRPr/>
            </a:pPr>
            <a:endParaRPr lang="en-GB" sz="3200" b="1" dirty="0">
              <a:solidFill>
                <a:srgbClr val="267E9A"/>
              </a:solidFill>
              <a:latin typeface="Trebuchet MS" panose="020B0603020202020204" pitchFamily="34" charset="0"/>
            </a:endParaRPr>
          </a:p>
          <a:p>
            <a:pPr>
              <a:defRPr/>
            </a:pPr>
            <a:r>
              <a:rPr lang="en-GB" sz="3200" b="1" dirty="0">
                <a:solidFill>
                  <a:srgbClr val="267E9A"/>
                </a:solidFill>
                <a:latin typeface="Trebuchet MS" panose="020B0603020202020204" pitchFamily="34" charset="0"/>
              </a:rPr>
              <a:t>Genesis </a:t>
            </a:r>
            <a:r>
              <a:rPr lang="en-GB" sz="3200" b="1" dirty="0">
                <a:solidFill>
                  <a:srgbClr val="267E9A"/>
                </a:solidFill>
                <a:latin typeface="Trebuchet MS" panose="020B0603020202020204" pitchFamily="34" charset="0"/>
              </a:rPr>
              <a:t>1:31(NIV)</a:t>
            </a:r>
            <a:endParaRPr lang="en-GB" sz="3200" b="1" dirty="0">
              <a:solidFill>
                <a:srgbClr val="267E9A"/>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http://www.freeimages.com/pic/l/k/ki/kiwibird99/1421508_596097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2133600"/>
            <a:ext cx="9715501" cy="545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862013" y="2636838"/>
            <a:ext cx="7850187" cy="3024187"/>
          </a:xfrm>
          <a:prstGeom prst="roundRect">
            <a:avLst/>
          </a:prstGeom>
          <a:solidFill>
            <a:srgbClr val="FFCC0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3200" b="1" dirty="0">
                <a:solidFill>
                  <a:srgbClr val="267E9A"/>
                </a:solidFill>
                <a:latin typeface="Trebuchet MS" panose="020B0603020202020204" pitchFamily="34" charset="0"/>
              </a:rPr>
              <a:t>The earth is the Lord’s, and everything in it, the world, and all who live in it; for he founded it on the seas and established it on the waters.</a:t>
            </a:r>
          </a:p>
          <a:p>
            <a:pPr>
              <a:defRPr/>
            </a:pPr>
            <a:endParaRPr lang="en-GB" sz="3200" b="1" dirty="0">
              <a:solidFill>
                <a:srgbClr val="267E9A"/>
              </a:solidFill>
              <a:latin typeface="Trebuchet MS" panose="020B0603020202020204" pitchFamily="34" charset="0"/>
            </a:endParaRPr>
          </a:p>
          <a:p>
            <a:pPr>
              <a:defRPr/>
            </a:pPr>
            <a:r>
              <a:rPr lang="en-GB" sz="3200" b="1" dirty="0">
                <a:solidFill>
                  <a:srgbClr val="267E9A"/>
                </a:solidFill>
                <a:latin typeface="Trebuchet MS" panose="020B0603020202020204" pitchFamily="34" charset="0"/>
              </a:rPr>
              <a:t>Psalm 24: </a:t>
            </a:r>
            <a:r>
              <a:rPr lang="en-GB" sz="3200" b="1" dirty="0">
                <a:solidFill>
                  <a:srgbClr val="267E9A"/>
                </a:solidFill>
                <a:latin typeface="Trebuchet MS" panose="020B0603020202020204" pitchFamily="34" charset="0"/>
              </a:rPr>
              <a:t>1-2 (NIV)</a:t>
            </a:r>
            <a:endParaRPr lang="en-GB" sz="3200" b="1" dirty="0">
              <a:solidFill>
                <a:srgbClr val="267E9A"/>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http://www.freeimages.com/pic/l/e/em/emsago/199779_91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133600"/>
            <a:ext cx="9575800" cy="718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1476375" y="2492375"/>
            <a:ext cx="6691313" cy="4032250"/>
          </a:xfrm>
          <a:prstGeom prst="roundRect">
            <a:avLst/>
          </a:prstGeom>
          <a:solidFill>
            <a:srgbClr val="FFCC0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3200" b="1" dirty="0">
                <a:solidFill>
                  <a:srgbClr val="267E9A"/>
                </a:solidFill>
                <a:latin typeface="Trebuchet MS" panose="020B0603020202020204" pitchFamily="34" charset="0"/>
              </a:rPr>
              <a:t>The Lord God took the man and put him in the Garden of Eden to work it and take care of it.</a:t>
            </a:r>
          </a:p>
          <a:p>
            <a:pPr>
              <a:defRPr/>
            </a:pPr>
            <a:endParaRPr lang="en-GB" sz="3200" b="1" dirty="0">
              <a:solidFill>
                <a:srgbClr val="267E9A"/>
              </a:solidFill>
              <a:latin typeface="Trebuchet MS" panose="020B0603020202020204" pitchFamily="34" charset="0"/>
            </a:endParaRPr>
          </a:p>
          <a:p>
            <a:pPr>
              <a:defRPr/>
            </a:pPr>
            <a:r>
              <a:rPr lang="en-GB" sz="3200" b="1" dirty="0">
                <a:solidFill>
                  <a:srgbClr val="267E9A"/>
                </a:solidFill>
                <a:latin typeface="Trebuchet MS" panose="020B0603020202020204" pitchFamily="34" charset="0"/>
              </a:rPr>
              <a:t>Genesis 2:15 </a:t>
            </a:r>
            <a:r>
              <a:rPr lang="en-GB" sz="3200" b="1" dirty="0">
                <a:solidFill>
                  <a:srgbClr val="267E9A"/>
                </a:solidFill>
                <a:latin typeface="Trebuchet MS" panose="020B0603020202020204" pitchFamily="34" charset="0"/>
              </a:rPr>
              <a:t>(NIV)</a:t>
            </a:r>
            <a:endParaRPr lang="en-GB" sz="3200" b="1" dirty="0">
              <a:solidFill>
                <a:srgbClr val="267E9A"/>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6746</TotalTime>
  <Words>610</Words>
  <Application>Microsoft Office PowerPoint</Application>
  <PresentationFormat>On-screen Show (4:3)</PresentationFormat>
  <Paragraphs>49</Paragraphs>
  <Slides>14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Trebuchet MS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Salvation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Shelley Drake</dc:creator>
  <cp:lastModifiedBy>Rebecca A.</cp:lastModifiedBy>
  <cp:revision>188</cp:revision>
  <cp:lastPrinted>2014-08-11T10:53:39Z</cp:lastPrinted>
  <dcterms:created xsi:type="dcterms:W3CDTF">2010-12-06T12:26:21Z</dcterms:created>
  <dcterms:modified xsi:type="dcterms:W3CDTF">2019-11-25T14:09:22Z</dcterms:modified>
</cp:coreProperties>
</file>