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6" r:id="rId3"/>
    <p:sldId id="268" r:id="rId4"/>
    <p:sldId id="258" r:id="rId5"/>
    <p:sldId id="265" r:id="rId6"/>
    <p:sldId id="275" r:id="rId7"/>
    <p:sldId id="273" r:id="rId8"/>
    <p:sldId id="272" r:id="rId9"/>
    <p:sldId id="266" r:id="rId10"/>
    <p:sldId id="276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  <a:srgbClr val="FF0066"/>
    <a:srgbClr val="FF0000"/>
    <a:srgbClr val="FF00FF"/>
    <a:srgbClr val="FFCC00"/>
    <a:srgbClr val="FF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86435" autoAdjust="0"/>
  </p:normalViewPr>
  <p:slideViewPr>
    <p:cSldViewPr>
      <p:cViewPr varScale="1">
        <p:scale>
          <a:sx n="119" d="100"/>
          <a:sy n="119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5438BB-8ACC-4F71-B46B-891326A06E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0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A9B581-D5EF-428E-A769-FE96FF484B11}" type="datetimeFigureOut">
              <a:rPr lang="en-GB"/>
              <a:pPr>
                <a:defRPr/>
              </a:pPr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9DB08A-9644-45E4-A179-31C228208D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22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49F51F-760C-4098-A143-051DD1BF836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8AFCC-8864-4CE5-8BA9-5CA47CC4A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3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47A1-81B0-432B-93FE-E03945C05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0582D-D75B-4153-96A2-DDBCEC8DE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5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01B2-5770-4020-9CC8-7584C2CA90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66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1D9E-5311-4B8F-9F5C-890B8A51A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0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A05B-968B-465F-806F-23966333E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5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6866-48B7-4E3E-8C40-621636EA55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1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827E-0171-4163-AA6F-D85302CBD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A203-5456-4B35-A5AC-53FCF72E0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5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9D7D-9C6A-40EB-8177-88EB0D1D9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4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A436-151A-4B85-829B-D57A2AE23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7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2A85-CA84-45C4-8BE4-DE47D560A1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35BA-BD35-4863-8500-7CEE79158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6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05E6-4684-4D2C-AD2F-1FFB0FBD8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9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434F-011E-404F-AB03-37F274E4D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6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00F8A3-AAE0-4869-BD18-3DCBBA4E8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349500"/>
            <a:ext cx="5040312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12913"/>
            <a:ext cx="36274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8"/>
          <p:cNvSpPr>
            <a:spLocks noChangeArrowheads="1"/>
          </p:cNvSpPr>
          <p:nvPr/>
        </p:nvSpPr>
        <p:spPr bwMode="auto">
          <a:xfrm>
            <a:off x="2700338" y="344488"/>
            <a:ext cx="2635250" cy="1368425"/>
          </a:xfrm>
          <a:prstGeom prst="wedgeRoundRectCallout">
            <a:avLst>
              <a:gd name="adj1" fmla="val -35681"/>
              <a:gd name="adj2" fmla="val 12293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Ffaith neu ffuglen?</a:t>
            </a:r>
            <a:endParaRPr lang="en-GB" altLang="en-US" b="1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2054" name="Group 10"/>
          <p:cNvGrpSpPr>
            <a:grpSpLocks/>
          </p:cNvGrpSpPr>
          <p:nvPr/>
        </p:nvGrpSpPr>
        <p:grpSpPr bwMode="auto">
          <a:xfrm>
            <a:off x="827088" y="3540125"/>
            <a:ext cx="495300" cy="811213"/>
            <a:chOff x="1115616" y="5229200"/>
            <a:chExt cx="726360" cy="871632"/>
          </a:xfrm>
        </p:grpSpPr>
        <p:sp>
          <p:nvSpPr>
            <p:cNvPr id="7" name="Freeform 6"/>
            <p:cNvSpPr/>
            <p:nvPr/>
          </p:nvSpPr>
          <p:spPr>
            <a:xfrm>
              <a:off x="1141224" y="5265021"/>
              <a:ext cx="665830" cy="799990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56" name="Group 6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187786" y="5387834"/>
                <a:ext cx="575036" cy="5236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058" name="Picture 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11268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45125"/>
            <a:ext cx="928687" cy="1112838"/>
          </a:xfrm>
          <a:noFill/>
        </p:spPr>
      </p:pic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 Cyfarfod llawn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1127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91150"/>
            <a:ext cx="105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988" y="2141538"/>
            <a:ext cx="36734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beth mae Iesu yn ddysgu aelodau Byddin yr Iachawdwriaeth am garu eraill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ar beth mae hyn yn golygu am y ffordd mae aelodau Byddin yr Iachawdwriaeth yn byw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y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ac meddwl sut y gallwch byw mewn modd sy’n ddangos cariad i eraill</a:t>
            </a:r>
            <a:r>
              <a:rPr lang="cy-GB" dirty="0">
                <a:latin typeface="Trebuchet MS" panose="020B0603020202020204" pitchFamily="34" charset="0"/>
              </a:rPr>
              <a:t>	</a:t>
            </a:r>
            <a:endParaRPr lang="en-GB" dirty="0"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029575" y="1844675"/>
            <a:ext cx="760413" cy="869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29575" y="2924175"/>
            <a:ext cx="777875" cy="830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029575" y="3930650"/>
            <a:ext cx="768350" cy="8699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8"/>
          <p:cNvSpPr>
            <a:spLocks noChangeArrowheads="1"/>
          </p:cNvSpPr>
          <p:nvPr/>
        </p:nvSpPr>
        <p:spPr bwMode="auto">
          <a:xfrm flipH="1">
            <a:off x="2555875" y="0"/>
            <a:ext cx="4248150" cy="2538413"/>
          </a:xfrm>
          <a:prstGeom prst="wedgeEllipseCallout">
            <a:avLst>
              <a:gd name="adj1" fmla="val -13972"/>
              <a:gd name="adj2" fmla="val 7743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Beth sydd gan Iesu i wneud â hi?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5680075"/>
            <a:ext cx="957262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4100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45125"/>
            <a:ext cx="928687" cy="1112838"/>
          </a:xfrm>
          <a:noFill/>
        </p:spPr>
      </p:pic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Amcanion Gwers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410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91150"/>
            <a:ext cx="105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988" y="2141538"/>
            <a:ext cx="36734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beth mae Iesu yn ddysgu aelodau Byddin yr Iachawdwriaeth am garu eraill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ar beth mae hyn yn golygu am y ffordd mae aelodau Byddin yr Iachawdwriaeth yn byw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y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ac meddwl sut y gallwch byw mewn modd sy’n ddangos cariad i eraill</a:t>
            </a:r>
            <a:r>
              <a:rPr lang="cy-GB" dirty="0">
                <a:latin typeface="Trebuchet MS" panose="020B0603020202020204" pitchFamily="34" charset="0"/>
              </a:rPr>
              <a:t>	</a:t>
            </a:r>
            <a:endParaRPr lang="en-GB" dirty="0"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>
          <a:xfrm>
            <a:off x="611188" y="3068638"/>
            <a:ext cx="3455987" cy="3298825"/>
          </a:xfrm>
          <a:noFill/>
        </p:spPr>
      </p:pic>
      <p:sp>
        <p:nvSpPr>
          <p:cNvPr id="5125" name="AutoShape 6"/>
          <p:cNvSpPr>
            <a:spLocks noChangeArrowheads="1"/>
          </p:cNvSpPr>
          <p:nvPr/>
        </p:nvSpPr>
        <p:spPr bwMode="auto">
          <a:xfrm flipH="1">
            <a:off x="1042988" y="0"/>
            <a:ext cx="3744912" cy="2349500"/>
          </a:xfrm>
          <a:prstGeom prst="wedgeEllipseCallout">
            <a:avLst>
              <a:gd name="adj1" fmla="val 24519"/>
              <a:gd name="adj2" fmla="val 91079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Beth wyt ti’n gwybod am Iesu? 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5076825" y="1916113"/>
            <a:ext cx="3384550" cy="4030662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grpSp>
        <p:nvGrpSpPr>
          <p:cNvPr id="5127" name="Group 10"/>
          <p:cNvGrpSpPr>
            <a:grpSpLocks/>
          </p:cNvGrpSpPr>
          <p:nvPr/>
        </p:nvGrpSpPr>
        <p:grpSpPr bwMode="auto">
          <a:xfrm>
            <a:off x="1103313" y="5507038"/>
            <a:ext cx="647700" cy="777875"/>
            <a:chOff x="1115616" y="5229200"/>
            <a:chExt cx="726360" cy="871632"/>
          </a:xfrm>
        </p:grpSpPr>
        <p:sp>
          <p:nvSpPr>
            <p:cNvPr id="8" name="Freeform 7"/>
            <p:cNvSpPr/>
            <p:nvPr/>
          </p:nvSpPr>
          <p:spPr>
            <a:xfrm>
              <a:off x="1140540" y="5264777"/>
              <a:ext cx="667610" cy="800478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5130" name="Group 6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188607" y="5387516"/>
                <a:ext cx="575036" cy="5229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2" name="Picture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5437188" y="2239963"/>
            <a:ext cx="26638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0066"/>
                </a:solidFill>
                <a:latin typeface="Trebuchet MS" pitchFamily="34" charset="0"/>
              </a:rPr>
              <a:t>Pwy oedd o?</a:t>
            </a: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0066"/>
                </a:solidFill>
                <a:latin typeface="Trebuchet MS" pitchFamily="34" charset="0"/>
              </a:rPr>
              <a:t>Beth wnaeth 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0066"/>
                </a:solidFill>
                <a:latin typeface="Trebuchet MS" pitchFamily="34" charset="0"/>
              </a:rPr>
              <a:t>Beth mae Cristnogion yn credu am Iesu?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0066"/>
                </a:solidFill>
                <a:latin typeface="Trebuchet MS" pitchFamily="34" charset="0"/>
              </a:rPr>
              <a:t>Pryd oedd Iesu’n byw?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0066"/>
                </a:solidFill>
                <a:latin typeface="Trebuchet MS" pitchFamily="34" charset="0"/>
              </a:rPr>
              <a:t>Beth ddysgodd Iesu i bobl?</a:t>
            </a: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95288" y="5589588"/>
            <a:ext cx="3671887" cy="1006475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chemeClr val="bg1"/>
                </a:solidFill>
                <a:latin typeface="Trebuchet MS" pitchFamily="34" charset="0"/>
              </a:rPr>
              <a:t>‘carwch eich cymydog’ </a:t>
            </a:r>
            <a:endParaRPr lang="en-GB" altLang="en-US" sz="2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4300" y="0"/>
            <a:ext cx="863600" cy="177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763"/>
            <a:ext cx="4551363" cy="68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10"/>
          <p:cNvGrpSpPr>
            <a:grpSpLocks/>
          </p:cNvGrpSpPr>
          <p:nvPr/>
        </p:nvGrpSpPr>
        <p:grpSpPr bwMode="auto">
          <a:xfrm>
            <a:off x="923925" y="2144713"/>
            <a:ext cx="446088" cy="788987"/>
            <a:chOff x="1115616" y="5229200"/>
            <a:chExt cx="726360" cy="871632"/>
          </a:xfrm>
        </p:grpSpPr>
        <p:sp>
          <p:nvSpPr>
            <p:cNvPr id="10" name="Freeform 9"/>
            <p:cNvSpPr/>
            <p:nvPr/>
          </p:nvSpPr>
          <p:spPr>
            <a:xfrm>
              <a:off x="1138881" y="5264276"/>
              <a:ext cx="669490" cy="801480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187993" y="5388794"/>
                <a:ext cx="576435" cy="52262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5" name="Picture 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7172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45125"/>
            <a:ext cx="928687" cy="1112838"/>
          </a:xfrm>
          <a:noFill/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Amcanion Gwers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717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91150"/>
            <a:ext cx="105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988" y="2141538"/>
            <a:ext cx="36734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beth mae Iesu yn ddysgu aelodau Byddin yr Iachawdwriaeth am garu eraill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ar beth mae hyn yn golygu am y ffordd mae aelodau Byddin yr Iachawdwriaeth yn byw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y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ac meddwl sut y gallwch byw mewn modd sy’n ddangos cariad i eraill</a:t>
            </a:r>
            <a:r>
              <a:rPr lang="cy-GB" dirty="0">
                <a:latin typeface="Trebuchet MS" panose="020B0603020202020204" pitchFamily="34" charset="0"/>
              </a:rPr>
              <a:t>	</a:t>
            </a:r>
            <a:endParaRPr lang="en-GB" dirty="0"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029575" y="1844675"/>
            <a:ext cx="760413" cy="869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29575" y="2924175"/>
            <a:ext cx="777875" cy="830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029575" y="3930650"/>
            <a:ext cx="768350" cy="8699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2276475"/>
            <a:ext cx="3851275" cy="3643313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251950" cy="177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7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8113"/>
            <a:ext cx="4608513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3" descr="01_08 Elderly (with officer)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7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04 Homeless (with officer)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302000" cy="207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06 Family (with officer) low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9038" y="4149725"/>
            <a:ext cx="3455988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 descr="Taunton 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94798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omfor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331311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Buncefield van with smoke in sk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37084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IMG_57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331311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 descr="SA education_6"/>
          <p:cNvPicPr>
            <a:picLocks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35719" r="9459" b="4762"/>
          <a:stretch>
            <a:fillRect/>
          </a:stretch>
        </p:blipFill>
        <p:spPr>
          <a:xfrm>
            <a:off x="3132138" y="1830388"/>
            <a:ext cx="3311525" cy="2613025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"/>
          <a:stretch>
            <a:fillRect/>
          </a:stretch>
        </p:blipFill>
        <p:spPr>
          <a:xfrm>
            <a:off x="6659563" y="1341438"/>
            <a:ext cx="2736850" cy="3917950"/>
          </a:xfrm>
          <a:noFill/>
        </p:spPr>
      </p:pic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1763713" y="879475"/>
            <a:ext cx="4608512" cy="1295400"/>
          </a:xfrm>
          <a:prstGeom prst="wedgeRoundRectCallout">
            <a:avLst>
              <a:gd name="adj1" fmla="val 59725"/>
              <a:gd name="adj2" fmla="val 17121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cy-GB" sz="2000" b="1" dirty="0" smtClean="0">
                <a:solidFill>
                  <a:srgbClr val="FF0000"/>
                </a:solidFill>
              </a:rPr>
              <a:t>Ydych chi wedi ddangos cariad at eraill yr wythnos diwethaf? Meddyliwch am ddau enghraifft.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alt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395922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79838" y="4024313"/>
            <a:ext cx="3168650" cy="23749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400" b="1" dirty="0">
                <a:solidFill>
                  <a:srgbClr val="003366"/>
                </a:solidFill>
              </a:rPr>
              <a:t>Meddyliwch am ddau peth y gallwch chu wneud wythnos nesaf i ddangos cariad at eraill</a:t>
            </a:r>
            <a:r>
              <a:rPr lang="cy-GB" sz="2400" dirty="0"/>
              <a:t>.</a:t>
            </a:r>
            <a:endParaRPr lang="en-GB" sz="2400" dirty="0"/>
          </a:p>
        </p:txBody>
      </p:sp>
      <p:pic>
        <p:nvPicPr>
          <p:cNvPr id="1024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91150"/>
            <a:ext cx="105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233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25</cp:revision>
  <cp:lastPrinted>2013-08-23T14:13:51Z</cp:lastPrinted>
  <dcterms:created xsi:type="dcterms:W3CDTF">2013-04-15T08:44:26Z</dcterms:created>
  <dcterms:modified xsi:type="dcterms:W3CDTF">2019-11-27T11:35:29Z</dcterms:modified>
</cp:coreProperties>
</file>