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0" r:id="rId7"/>
    <p:sldId id="276" r:id="rId8"/>
    <p:sldId id="280" r:id="rId9"/>
    <p:sldId id="277" r:id="rId10"/>
    <p:sldId id="278" r:id="rId11"/>
    <p:sldId id="279" r:id="rId12"/>
    <p:sldId id="274" r:id="rId13"/>
    <p:sldId id="27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p:cViewPr varScale="1">
        <p:scale>
          <a:sx n="65" d="100"/>
          <a:sy n="65" d="100"/>
        </p:scale>
        <p:origin x="1276"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06762D65-A377-41B0-BDA1-761C6F844256}" type="datetimeFigureOut">
              <a:rPr lang="en-GB"/>
              <a:pPr>
                <a:defRPr/>
              </a:pPr>
              <a:t>06/12/2019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61E1617-E47F-4B99-8C66-C9F0849C2A83}" type="slidenum">
              <a:rPr lang="en-GB" altLang="en-US"/>
              <a:pPr/>
              <a:t>‹#›</a:t>
            </a:fld>
            <a:endParaRPr lang="en-GB" altLang="en-US"/>
          </a:p>
        </p:txBody>
      </p:sp>
    </p:spTree>
    <p:extLst>
      <p:ext uri="{BB962C8B-B14F-4D97-AF65-F5344CB8AC3E}">
        <p14:creationId xmlns:p14="http://schemas.microsoft.com/office/powerpoint/2010/main" val="318620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0850751-6971-449D-AD87-B129F0B51883}" type="datetimeFigureOut">
              <a:rPr lang="en-GB"/>
              <a:pPr>
                <a:defRPr/>
              </a:pPr>
              <a:t>06/12/2019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E86DE01-D8B7-4AD4-B671-AFC133F28473}" type="slidenum">
              <a:rPr lang="en-GB" altLang="en-US"/>
              <a:pPr/>
              <a:t>‹#›</a:t>
            </a:fld>
            <a:endParaRPr lang="en-GB" altLang="en-US"/>
          </a:p>
        </p:txBody>
      </p:sp>
    </p:spTree>
    <p:extLst>
      <p:ext uri="{BB962C8B-B14F-4D97-AF65-F5344CB8AC3E}">
        <p14:creationId xmlns:p14="http://schemas.microsoft.com/office/powerpoint/2010/main" val="1350985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69300E-F387-431A-ADA1-EC17B0E7CED5}" type="datetimeFigureOut">
              <a:rPr lang="en-GB"/>
              <a:pPr>
                <a:defRPr/>
              </a:pPr>
              <a:t>06/12/2019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8273DA5-A886-443B-BC95-BE3D5C613DDD}" type="slidenum">
              <a:rPr lang="en-GB" altLang="en-US"/>
              <a:pPr/>
              <a:t>‹#›</a:t>
            </a:fld>
            <a:endParaRPr lang="en-GB" altLang="en-US"/>
          </a:p>
        </p:txBody>
      </p:sp>
    </p:spTree>
    <p:extLst>
      <p:ext uri="{BB962C8B-B14F-4D97-AF65-F5344CB8AC3E}">
        <p14:creationId xmlns:p14="http://schemas.microsoft.com/office/powerpoint/2010/main" val="157894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A5E1002-F821-4A0A-89E7-656314F26ECE}" type="datetimeFigureOut">
              <a:rPr lang="en-GB"/>
              <a:pPr>
                <a:defRPr/>
              </a:pPr>
              <a:t>06/12/2019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FD59AAF-A3D5-462B-B515-E3BC6A7FA4F6}" type="slidenum">
              <a:rPr lang="en-GB" altLang="en-US"/>
              <a:pPr/>
              <a:t>‹#›</a:t>
            </a:fld>
            <a:endParaRPr lang="en-GB" altLang="en-US"/>
          </a:p>
        </p:txBody>
      </p:sp>
    </p:spTree>
    <p:extLst>
      <p:ext uri="{BB962C8B-B14F-4D97-AF65-F5344CB8AC3E}">
        <p14:creationId xmlns:p14="http://schemas.microsoft.com/office/powerpoint/2010/main" val="19719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630845-443C-4077-85C1-371E64F3A5E5}" type="datetimeFigureOut">
              <a:rPr lang="en-GB"/>
              <a:pPr>
                <a:defRPr/>
              </a:pPr>
              <a:t>06/12/2019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61A41EE-EB09-4D61-8790-65108090FF1A}" type="slidenum">
              <a:rPr lang="en-GB" altLang="en-US"/>
              <a:pPr/>
              <a:t>‹#›</a:t>
            </a:fld>
            <a:endParaRPr lang="en-GB" altLang="en-US"/>
          </a:p>
        </p:txBody>
      </p:sp>
    </p:spTree>
    <p:extLst>
      <p:ext uri="{BB962C8B-B14F-4D97-AF65-F5344CB8AC3E}">
        <p14:creationId xmlns:p14="http://schemas.microsoft.com/office/powerpoint/2010/main" val="973824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B4DDF-3977-4AAF-8BDC-23CDDFE2A29C}" type="datetimeFigureOut">
              <a:rPr lang="en-GB"/>
              <a:pPr>
                <a:defRPr/>
              </a:pPr>
              <a:t>06/12/2019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D0D2041-344D-4576-89BE-AE8D8B665A2E}" type="slidenum">
              <a:rPr lang="en-GB" altLang="en-US"/>
              <a:pPr/>
              <a:t>‹#›</a:t>
            </a:fld>
            <a:endParaRPr lang="en-GB" altLang="en-US"/>
          </a:p>
        </p:txBody>
      </p:sp>
    </p:spTree>
    <p:extLst>
      <p:ext uri="{BB962C8B-B14F-4D97-AF65-F5344CB8AC3E}">
        <p14:creationId xmlns:p14="http://schemas.microsoft.com/office/powerpoint/2010/main" val="277030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086EFC8-86D9-450B-A63B-2BB5385B4F94}" type="datetimeFigureOut">
              <a:rPr lang="en-GB"/>
              <a:pPr>
                <a:defRPr/>
              </a:pPr>
              <a:t>06/12/2019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5D4E999-1BF0-4966-A4D3-BDF64444D4C9}" type="slidenum">
              <a:rPr lang="en-GB" altLang="en-US"/>
              <a:pPr/>
              <a:t>‹#›</a:t>
            </a:fld>
            <a:endParaRPr lang="en-GB" altLang="en-US"/>
          </a:p>
        </p:txBody>
      </p:sp>
    </p:spTree>
    <p:extLst>
      <p:ext uri="{BB962C8B-B14F-4D97-AF65-F5344CB8AC3E}">
        <p14:creationId xmlns:p14="http://schemas.microsoft.com/office/powerpoint/2010/main" val="245521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7364C20-EA8D-4E91-B3F9-F2B2683CA3E7}" type="datetimeFigureOut">
              <a:rPr lang="en-GB"/>
              <a:pPr>
                <a:defRPr/>
              </a:pPr>
              <a:t>06/12/2019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B08A882-A56B-4ACF-B41C-C38D6293C8F5}" type="slidenum">
              <a:rPr lang="en-GB" altLang="en-US"/>
              <a:pPr/>
              <a:t>‹#›</a:t>
            </a:fld>
            <a:endParaRPr lang="en-GB" altLang="en-US"/>
          </a:p>
        </p:txBody>
      </p:sp>
    </p:spTree>
    <p:extLst>
      <p:ext uri="{BB962C8B-B14F-4D97-AF65-F5344CB8AC3E}">
        <p14:creationId xmlns:p14="http://schemas.microsoft.com/office/powerpoint/2010/main" val="13565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152919-D5D7-499B-995A-2BE00A45DB24}" type="datetimeFigureOut">
              <a:rPr lang="en-GB"/>
              <a:pPr>
                <a:defRPr/>
              </a:pPr>
              <a:t>06/12/2019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0A1F3A43-9B75-4DEF-9C94-2113EBEFDF27}" type="slidenum">
              <a:rPr lang="en-GB" altLang="en-US"/>
              <a:pPr/>
              <a:t>‹#›</a:t>
            </a:fld>
            <a:endParaRPr lang="en-GB" altLang="en-US"/>
          </a:p>
        </p:txBody>
      </p:sp>
    </p:spTree>
    <p:extLst>
      <p:ext uri="{BB962C8B-B14F-4D97-AF65-F5344CB8AC3E}">
        <p14:creationId xmlns:p14="http://schemas.microsoft.com/office/powerpoint/2010/main" val="180288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F5AC81-A736-4BB4-9CFC-18593DC5C13E}" type="datetimeFigureOut">
              <a:rPr lang="en-GB"/>
              <a:pPr>
                <a:defRPr/>
              </a:pPr>
              <a:t>06/12/2019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D7C6EFC-78DF-4738-8BCA-1C73F9A58485}" type="slidenum">
              <a:rPr lang="en-GB" altLang="en-US"/>
              <a:pPr/>
              <a:t>‹#›</a:t>
            </a:fld>
            <a:endParaRPr lang="en-GB" altLang="en-US"/>
          </a:p>
        </p:txBody>
      </p:sp>
    </p:spTree>
    <p:extLst>
      <p:ext uri="{BB962C8B-B14F-4D97-AF65-F5344CB8AC3E}">
        <p14:creationId xmlns:p14="http://schemas.microsoft.com/office/powerpoint/2010/main" val="224955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A6B97D-BD7B-4AD6-B0C9-780EEFE37C1F}" type="datetimeFigureOut">
              <a:rPr lang="en-GB"/>
              <a:pPr>
                <a:defRPr/>
              </a:pPr>
              <a:t>06/12/2019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8282D43-2AB0-420D-A84A-530AC6ECFC6D}" type="slidenum">
              <a:rPr lang="en-GB" altLang="en-US"/>
              <a:pPr/>
              <a:t>‹#›</a:t>
            </a:fld>
            <a:endParaRPr lang="en-GB" altLang="en-US"/>
          </a:p>
        </p:txBody>
      </p:sp>
    </p:spTree>
    <p:extLst>
      <p:ext uri="{BB962C8B-B14F-4D97-AF65-F5344CB8AC3E}">
        <p14:creationId xmlns:p14="http://schemas.microsoft.com/office/powerpoint/2010/main" val="110323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919F1A5-FC41-4B1B-8BAA-EC1337B139FC}" type="datetimeFigureOut">
              <a:rPr lang="en-GB"/>
              <a:pPr>
                <a:defRPr/>
              </a:pPr>
              <a:t>06/12/2019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22CC370-7068-4903-AF3F-76E4B8F1A5C4}"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GB" altLang="en-US" smtClean="0">
                <a:solidFill>
                  <a:schemeClr val="bg1"/>
                </a:solidFill>
              </a:rPr>
              <a:t>Harvest 2014</a:t>
            </a:r>
          </a:p>
        </p:txBody>
      </p:sp>
      <p:sp>
        <p:nvSpPr>
          <p:cNvPr id="2051" name="Subtitle 2"/>
          <p:cNvSpPr>
            <a:spLocks noGrp="1"/>
          </p:cNvSpPr>
          <p:nvPr>
            <p:ph type="subTitle" idx="1"/>
          </p:nvPr>
        </p:nvSpPr>
        <p:spPr/>
        <p:txBody>
          <a:bodyPr/>
          <a:lstStyle/>
          <a:p>
            <a:r>
              <a:rPr lang="en-GB" altLang="en-US" smtClean="0">
                <a:solidFill>
                  <a:schemeClr val="bg1"/>
                </a:solidFill>
              </a:rPr>
              <a:t>Giving Your All</a:t>
            </a: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937751"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763713" y="2182813"/>
            <a:ext cx="6192837" cy="3190875"/>
          </a:xfrm>
          <a:prstGeom prst="roundRect">
            <a:avLst/>
          </a:prstGeom>
          <a:solidFill>
            <a:srgbClr val="FFFF99">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5400" dirty="0">
              <a:solidFill>
                <a:schemeClr val="accent6">
                  <a:lumMod val="75000"/>
                </a:schemeClr>
              </a:solidFill>
              <a:latin typeface="Segoe UI Semibold" panose="020B0702040204020203" pitchFamily="34" charset="0"/>
              <a:cs typeface="Aharoni" panose="02010803020104030203" pitchFamily="2" charset="-79"/>
            </a:endParaRPr>
          </a:p>
          <a:p>
            <a:pPr algn="ctr" fontAlgn="auto">
              <a:spcBef>
                <a:spcPts val="0"/>
              </a:spcBef>
              <a:spcAft>
                <a:spcPts val="0"/>
              </a:spcAft>
              <a:defRPr/>
            </a:pPr>
            <a:r>
              <a:rPr lang="en-GB" sz="5400" b="1" smtClean="0">
                <a:solidFill>
                  <a:srgbClr val="C00000"/>
                </a:solidFill>
                <a:latin typeface="Stencil" panose="040409050D0802020404" pitchFamily="82" charset="0"/>
                <a:cs typeface="Aharoni" panose="02010803020104030203" pitchFamily="2" charset="-79"/>
              </a:rPr>
              <a:t>Harvest</a:t>
            </a:r>
            <a:endParaRPr lang="en-GB" sz="5400" b="1" dirty="0">
              <a:solidFill>
                <a:srgbClr val="C00000"/>
              </a:solidFill>
              <a:latin typeface="Stencil" panose="040409050D0802020404" pitchFamily="82" charset="0"/>
              <a:cs typeface="Aharoni" panose="02010803020104030203" pitchFamily="2" charset="-79"/>
            </a:endParaRPr>
          </a:p>
          <a:p>
            <a:pPr algn="ctr" fontAlgn="auto">
              <a:spcBef>
                <a:spcPts val="0"/>
              </a:spcBef>
              <a:spcAft>
                <a:spcPts val="0"/>
              </a:spcAft>
              <a:defRPr/>
            </a:pPr>
            <a:r>
              <a:rPr lang="en-GB" sz="5400" b="1" dirty="0">
                <a:solidFill>
                  <a:srgbClr val="C00000"/>
                </a:solidFill>
                <a:latin typeface="Stencil" panose="040409050D0802020404" pitchFamily="82" charset="0"/>
                <a:cs typeface="Aharoni" panose="02010803020104030203" pitchFamily="2" charset="-79"/>
              </a:rPr>
              <a:t>Giving Your All</a:t>
            </a:r>
          </a:p>
          <a:p>
            <a:pPr algn="ctr" fontAlgn="auto">
              <a:spcBef>
                <a:spcPts val="0"/>
              </a:spcBef>
              <a:spcAft>
                <a:spcPts val="0"/>
              </a:spcAft>
              <a:defRPr/>
            </a:pPr>
            <a:endParaRPr lang="en-GB" dirty="0">
              <a:solidFill>
                <a:schemeClr val="accent6">
                  <a:lumMod val="75000"/>
                </a:schemeClr>
              </a:solidFill>
              <a:latin typeface="Stencil" panose="040409050D0802020404" pitchFamily="82" charset="0"/>
            </a:endParaRPr>
          </a:p>
          <a:p>
            <a:pPr algn="ctr" fontAlgn="auto">
              <a:spcBef>
                <a:spcPts val="0"/>
              </a:spcBef>
              <a:spcAft>
                <a:spcPts val="0"/>
              </a:spcAft>
              <a:defRPr/>
            </a:pPr>
            <a:endParaRPr lang="en-GB" dirty="0">
              <a:solidFill>
                <a:schemeClr val="accent6">
                  <a:lumMod val="75000"/>
                </a:schemeClr>
              </a:solidFill>
            </a:endParaRPr>
          </a:p>
        </p:txBody>
      </p:sp>
      <p:pic>
        <p:nvPicPr>
          <p:cNvPr id="20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73688"/>
            <a:ext cx="10064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3-eu-west-1.amazonaws.com/uki-cache.salvationarmy.org/6eeb0222-1e68-4c87-bbe6-17f24c94ade0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1209675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Content Placeholder 2"/>
          <p:cNvSpPr txBox="1">
            <a:spLocks/>
          </p:cNvSpPr>
          <p:nvPr/>
        </p:nvSpPr>
        <p:spPr bwMode="auto">
          <a:xfrm>
            <a:off x="627063" y="1196975"/>
            <a:ext cx="7561262" cy="3455988"/>
          </a:xfrm>
          <a:prstGeom prst="rect">
            <a:avLst/>
          </a:prstGeom>
          <a:solidFill>
            <a:srgbClr val="FFFF99">
              <a:alpha val="76077"/>
            </a:srgbClr>
          </a:solidFill>
          <a:ln w="9525">
            <a:solidFill>
              <a:srgbClr val="C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a:t>One Salvation Army corps in Preston runs a very busy food bank. Here’s what the officer, Captain Alex Cadogan, said about how the food bank is not just about reaching a need in an emergency but about helping individuals rebuild their lives:</a:t>
            </a:r>
          </a:p>
        </p:txBody>
      </p:sp>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038725"/>
            <a:ext cx="1008063"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3-eu-west-1.amazonaws.com/uki-cache.salvationarmy.org/6eeb0222-1e68-4c87-bbe6-17f24c94ade0_fo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12096750" cy="705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395288" y="836613"/>
            <a:ext cx="8229600" cy="4895850"/>
          </a:xfrm>
          <a:prstGeom prst="rect">
            <a:avLst/>
          </a:prstGeom>
          <a:solidFill>
            <a:srgbClr val="FFFF99">
              <a:alpha val="76000"/>
            </a:srgbClr>
          </a:solidFill>
          <a:ln>
            <a:solidFill>
              <a:srgbClr val="C00000"/>
            </a:solidFill>
          </a:ln>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dirty="0" smtClean="0"/>
              <a:t>‘</a:t>
            </a:r>
            <a:r>
              <a:rPr lang="en-GB" dirty="0"/>
              <a:t>The Salvation Army believes in focusing on the whole person. </a:t>
            </a:r>
            <a:endParaRPr lang="en-GB" dirty="0" smtClean="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Once </a:t>
            </a:r>
            <a:r>
              <a:rPr lang="en-GB" dirty="0"/>
              <a:t>you understand their issues and what’s causing their hunger, then you can begin the long and difficult work of helping that person get into a better situation for themselves and begin to reach their God-given potential. </a:t>
            </a:r>
            <a:endParaRPr lang="en-GB" dirty="0" smtClean="0"/>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Otherwise </a:t>
            </a:r>
            <a:r>
              <a:rPr lang="en-GB" dirty="0"/>
              <a:t>we will leave people to languish in poverty and depend on hand-outs for food beyond emergency situations, which is no road to dignity.’</a:t>
            </a:r>
          </a:p>
          <a:p>
            <a:pPr fontAlgn="auto">
              <a:spcAft>
                <a:spcPts val="0"/>
              </a:spcAft>
              <a:defRPr/>
            </a:pPr>
            <a:endParaRPr lang="en-GB"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188" y="5445125"/>
            <a:ext cx="1008062"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323975"/>
            <a:ext cx="10436226"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68313" y="4149725"/>
            <a:ext cx="8280400" cy="2519363"/>
          </a:xfrm>
          <a:prstGeom prst="roundRect">
            <a:avLst/>
          </a:prstGeom>
          <a:solidFill>
            <a:srgbClr val="FFFF99">
              <a:alpha val="7100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400" b="1" dirty="0">
                <a:solidFill>
                  <a:srgbClr val="C00000"/>
                </a:solidFill>
                <a:latin typeface="Stencil" panose="040409050D0802020404" pitchFamily="82" charset="0"/>
              </a:rPr>
              <a:t>How can you give </a:t>
            </a:r>
          </a:p>
          <a:p>
            <a:pPr algn="ctr" fontAlgn="auto">
              <a:spcBef>
                <a:spcPts val="0"/>
              </a:spcBef>
              <a:spcAft>
                <a:spcPts val="0"/>
              </a:spcAft>
              <a:defRPr/>
            </a:pPr>
            <a:r>
              <a:rPr lang="en-GB" sz="4400" b="1" dirty="0">
                <a:solidFill>
                  <a:srgbClr val="C00000"/>
                </a:solidFill>
                <a:latin typeface="Stencil" panose="040409050D0802020404" pitchFamily="82" charset="0"/>
              </a:rPr>
              <a:t>generously to others </a:t>
            </a:r>
          </a:p>
          <a:p>
            <a:pPr algn="ctr" fontAlgn="auto">
              <a:spcBef>
                <a:spcPts val="0"/>
              </a:spcBef>
              <a:spcAft>
                <a:spcPts val="0"/>
              </a:spcAft>
              <a:defRPr/>
            </a:pPr>
            <a:r>
              <a:rPr lang="en-GB" sz="4400" b="1" dirty="0">
                <a:solidFill>
                  <a:srgbClr val="C00000"/>
                </a:solidFill>
                <a:latin typeface="Stencil" panose="040409050D0802020404" pitchFamily="82" charset="0"/>
              </a:rPr>
              <a:t>this week?</a:t>
            </a:r>
            <a:endParaRPr lang="en-GB" sz="4400" b="1" dirty="0">
              <a:solidFill>
                <a:srgbClr val="C00000"/>
              </a:solidFill>
              <a:latin typeface="Stencil" panose="040409050D0802020404" pitchFamily="82" charset="0"/>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673725"/>
            <a:ext cx="10080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en-GB" altLang="en-US" smtClean="0">
                <a:solidFill>
                  <a:schemeClr val="bg1"/>
                </a:solidFill>
              </a:rPr>
              <a:t>Harvest 2014</a:t>
            </a:r>
          </a:p>
        </p:txBody>
      </p:sp>
      <p:sp>
        <p:nvSpPr>
          <p:cNvPr id="14339" name="Subtitle 2"/>
          <p:cNvSpPr>
            <a:spLocks noGrp="1"/>
          </p:cNvSpPr>
          <p:nvPr>
            <p:ph type="subTitle" idx="1"/>
          </p:nvPr>
        </p:nvSpPr>
        <p:spPr/>
        <p:txBody>
          <a:bodyPr/>
          <a:lstStyle/>
          <a:p>
            <a:r>
              <a:rPr lang="en-GB" altLang="en-US" smtClean="0">
                <a:solidFill>
                  <a:schemeClr val="bg1"/>
                </a:solidFill>
              </a:rPr>
              <a:t>Giving Your All</a:t>
            </a:r>
          </a:p>
        </p:txBody>
      </p:sp>
      <p:pic>
        <p:nvPicPr>
          <p:cNvPr id="1434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0"/>
            <a:ext cx="9937751"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763713" y="2182813"/>
            <a:ext cx="6192837" cy="3190875"/>
          </a:xfrm>
          <a:prstGeom prst="roundRect">
            <a:avLst/>
          </a:prstGeom>
          <a:solidFill>
            <a:srgbClr val="FFFF99">
              <a:alpha val="7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5400" dirty="0">
              <a:solidFill>
                <a:schemeClr val="accent6">
                  <a:lumMod val="75000"/>
                </a:schemeClr>
              </a:solidFill>
              <a:latin typeface="Segoe UI Semibold" panose="020B0702040204020203" pitchFamily="34" charset="0"/>
              <a:cs typeface="Aharoni" panose="02010803020104030203" pitchFamily="2" charset="-79"/>
            </a:endParaRPr>
          </a:p>
          <a:p>
            <a:pPr algn="ctr" fontAlgn="auto">
              <a:spcBef>
                <a:spcPts val="0"/>
              </a:spcBef>
              <a:spcAft>
                <a:spcPts val="0"/>
              </a:spcAft>
              <a:defRPr/>
            </a:pPr>
            <a:r>
              <a:rPr lang="en-GB" sz="5400" b="1" dirty="0" smtClean="0">
                <a:solidFill>
                  <a:srgbClr val="C00000"/>
                </a:solidFill>
                <a:latin typeface="Stencil" panose="040409050D0802020404" pitchFamily="82" charset="0"/>
                <a:cs typeface="Aharoni" panose="02010803020104030203" pitchFamily="2" charset="-79"/>
              </a:rPr>
              <a:t>Harvest</a:t>
            </a:r>
            <a:endParaRPr lang="en-GB" sz="5400" b="1" dirty="0">
              <a:solidFill>
                <a:srgbClr val="C00000"/>
              </a:solidFill>
              <a:latin typeface="Stencil" panose="040409050D0802020404" pitchFamily="82" charset="0"/>
              <a:cs typeface="Aharoni" panose="02010803020104030203" pitchFamily="2" charset="-79"/>
            </a:endParaRPr>
          </a:p>
          <a:p>
            <a:pPr algn="ctr" fontAlgn="auto">
              <a:spcBef>
                <a:spcPts val="0"/>
              </a:spcBef>
              <a:spcAft>
                <a:spcPts val="0"/>
              </a:spcAft>
              <a:defRPr/>
            </a:pPr>
            <a:r>
              <a:rPr lang="en-GB" sz="5400" b="1" dirty="0">
                <a:solidFill>
                  <a:srgbClr val="C00000"/>
                </a:solidFill>
                <a:latin typeface="Stencil" panose="040409050D0802020404" pitchFamily="82" charset="0"/>
                <a:cs typeface="Aharoni" panose="02010803020104030203" pitchFamily="2" charset="-79"/>
              </a:rPr>
              <a:t>Giving Your All</a:t>
            </a:r>
          </a:p>
          <a:p>
            <a:pPr algn="ctr" fontAlgn="auto">
              <a:spcBef>
                <a:spcPts val="0"/>
              </a:spcBef>
              <a:spcAft>
                <a:spcPts val="0"/>
              </a:spcAft>
              <a:defRPr/>
            </a:pPr>
            <a:endParaRPr lang="en-GB" dirty="0">
              <a:solidFill>
                <a:schemeClr val="accent6">
                  <a:lumMod val="75000"/>
                </a:schemeClr>
              </a:solidFill>
              <a:latin typeface="Stencil" panose="040409050D0802020404" pitchFamily="82" charset="0"/>
            </a:endParaRPr>
          </a:p>
          <a:p>
            <a:pPr algn="ctr" fontAlgn="auto">
              <a:spcBef>
                <a:spcPts val="0"/>
              </a:spcBef>
              <a:spcAft>
                <a:spcPts val="0"/>
              </a:spcAft>
              <a:defRPr/>
            </a:pPr>
            <a:endParaRPr lang="en-GB" dirty="0">
              <a:solidFill>
                <a:schemeClr val="accent6">
                  <a:lumMod val="75000"/>
                </a:schemeClr>
              </a:solidFill>
            </a:endParaRPr>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373688"/>
            <a:ext cx="10064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71450"/>
            <a:ext cx="9396413" cy="702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1187450" y="836613"/>
            <a:ext cx="7056438" cy="4752975"/>
          </a:xfrm>
          <a:prstGeom prst="roundRect">
            <a:avLst/>
          </a:prstGeom>
          <a:solidFill>
            <a:srgbClr val="FFFF99">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r>
              <a:rPr lang="en-GB" sz="3600" b="1" dirty="0">
                <a:solidFill>
                  <a:srgbClr val="C00000"/>
                </a:solidFill>
                <a:latin typeface="Stencil" panose="040409050D0802020404" pitchFamily="82" charset="0"/>
              </a:rPr>
              <a:t>Who is giving more?</a:t>
            </a:r>
          </a:p>
          <a:p>
            <a:pPr algn="ctr" fontAlgn="auto">
              <a:spcBef>
                <a:spcPts val="0"/>
              </a:spcBef>
              <a:spcAft>
                <a:spcPts val="0"/>
              </a:spcAft>
              <a:defRPr/>
            </a:pPr>
            <a:endParaRPr lang="en-GB" sz="2800" dirty="0">
              <a:solidFill>
                <a:srgbClr val="C00000"/>
              </a:solidFill>
            </a:endParaRPr>
          </a:p>
          <a:p>
            <a:pPr algn="ctr" fontAlgn="auto">
              <a:spcBef>
                <a:spcPts val="0"/>
              </a:spcBef>
              <a:spcAft>
                <a:spcPts val="0"/>
              </a:spcAft>
              <a:defRPr/>
            </a:pPr>
            <a:r>
              <a:rPr lang="en-GB" sz="2800" b="1" dirty="0">
                <a:solidFill>
                  <a:srgbClr val="C00000"/>
                </a:solidFill>
                <a:latin typeface="Trebuchet MS" panose="020B0603020202020204" pitchFamily="34" charset="0"/>
              </a:rPr>
              <a:t>A Premier League footballer who earns £80,000 a week buys his wife a ring worth £3,000. A man earning the minimum wage serving in a restaurant (earning around £250 a week) buys his girlfriend a ring worth £125.</a:t>
            </a: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dirty="0">
              <a:solidFill>
                <a:srgbClr val="C00000"/>
              </a:solidFill>
              <a:latin typeface="Trebuchet MS" panose="020B0603020202020204" pitchFamily="34" charset="0"/>
            </a:endParaRP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229225"/>
            <a:ext cx="10064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892175"/>
            <a:ext cx="9721851" cy="1215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476375" y="814388"/>
            <a:ext cx="7056438" cy="4752975"/>
          </a:xfrm>
          <a:prstGeom prst="roundRect">
            <a:avLst/>
          </a:prstGeom>
          <a:solidFill>
            <a:srgbClr val="FFFF99">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r>
              <a:rPr lang="en-GB" sz="3600" b="1" dirty="0">
                <a:solidFill>
                  <a:srgbClr val="C00000"/>
                </a:solidFill>
                <a:latin typeface="Stencil" panose="040409050D0802020404" pitchFamily="82" charset="0"/>
              </a:rPr>
              <a:t>Who is giving more?</a:t>
            </a: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r>
              <a:rPr lang="en-GB" sz="2400" b="1" dirty="0">
                <a:solidFill>
                  <a:srgbClr val="C00000"/>
                </a:solidFill>
                <a:latin typeface="Trebuchet MS" panose="020B0603020202020204" pitchFamily="34" charset="0"/>
              </a:rPr>
              <a:t>A friend of yours has five coats in his wardrobe at home. He sees a homeless man sitting on the street in just a T-shirt, so he goes home and gets two of his coats to give him. Another friend of yours has just one coat, sees a homeless man without a coat and gives him his one coat to keep. </a:t>
            </a: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2800" dirty="0">
              <a:solidFill>
                <a:srgbClr val="C00000"/>
              </a:solidFill>
            </a:endParaRP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dirty="0">
              <a:solidFill>
                <a:srgbClr val="C00000"/>
              </a:solidFill>
              <a:latin typeface="Trebuchet MS" panose="020B0603020202020204" pitchFamily="34" charset="0"/>
            </a:endParaRP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5084763"/>
            <a:ext cx="1008062"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100013"/>
            <a:ext cx="10436226" cy="69580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47813" y="814388"/>
            <a:ext cx="7056437" cy="4752975"/>
          </a:xfrm>
          <a:prstGeom prst="roundRect">
            <a:avLst/>
          </a:prstGeom>
          <a:solidFill>
            <a:srgbClr val="FFFF99">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r>
              <a:rPr lang="en-GB" sz="3600" b="1" dirty="0">
                <a:solidFill>
                  <a:srgbClr val="C00000"/>
                </a:solidFill>
                <a:latin typeface="Stencil" panose="040409050D0802020404" pitchFamily="82" charset="0"/>
              </a:rPr>
              <a:t>Who is giving more?</a:t>
            </a: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r>
              <a:rPr lang="en-GB" sz="2400" b="1" dirty="0">
                <a:solidFill>
                  <a:srgbClr val="C00000"/>
                </a:solidFill>
                <a:latin typeface="Trebuchet MS" panose="020B0603020202020204" pitchFamily="34" charset="0"/>
              </a:rPr>
              <a:t>A nine-year-old boy has £10 weekly pocket money. He sees the food bank basket in the supermarket and asks his mum if he can spend half his money on food for the food bank. He spends his £5 on food for the food bank and his mum also buys £10 worth of food to put in the basket too.</a:t>
            </a: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3600" b="1" dirty="0">
              <a:solidFill>
                <a:srgbClr val="C00000"/>
              </a:solidFill>
              <a:latin typeface="Stencil" panose="040409050D0802020404" pitchFamily="82" charset="0"/>
            </a:endParaRPr>
          </a:p>
          <a:p>
            <a:pPr algn="ctr" fontAlgn="auto">
              <a:spcBef>
                <a:spcPts val="0"/>
              </a:spcBef>
              <a:spcAft>
                <a:spcPts val="0"/>
              </a:spcAft>
              <a:defRPr/>
            </a:pPr>
            <a:endParaRPr lang="en-GB" sz="2800" dirty="0">
              <a:solidFill>
                <a:srgbClr val="C00000"/>
              </a:solidFill>
            </a:endParaRP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sz="2400" dirty="0">
              <a:solidFill>
                <a:srgbClr val="C00000"/>
              </a:solidFill>
              <a:latin typeface="Trebuchet MS" panose="020B0603020202020204" pitchFamily="34" charset="0"/>
            </a:endParaRPr>
          </a:p>
          <a:p>
            <a:pPr algn="ctr" fontAlgn="auto">
              <a:spcBef>
                <a:spcPts val="0"/>
              </a:spcBef>
              <a:spcAft>
                <a:spcPts val="0"/>
              </a:spcAft>
              <a:defRPr/>
            </a:pPr>
            <a:endParaRPr lang="en-GB" dirty="0">
              <a:solidFill>
                <a:srgbClr val="C00000"/>
              </a:solidFill>
              <a:latin typeface="Trebuchet MS" panose="020B0603020202020204" pitchFamily="34" charset="0"/>
            </a:endParaRP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445125"/>
            <a:ext cx="1008063"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42888"/>
            <a:ext cx="9396413" cy="710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2413" y="-242888"/>
            <a:ext cx="9396413" cy="7100888"/>
          </a:xfrm>
          <a:prstGeom prst="rect">
            <a:avLst/>
          </a:prstGeom>
          <a:solidFill>
            <a:srgbClr val="FFFF99">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2"/>
          <p:cNvSpPr txBox="1">
            <a:spLocks/>
          </p:cNvSpPr>
          <p:nvPr/>
        </p:nvSpPr>
        <p:spPr>
          <a:xfrm>
            <a:off x="457200" y="1600200"/>
            <a:ext cx="8229600" cy="45259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b="1" dirty="0" smtClean="0"/>
              <a:t>41 Jesus sat down opposite the place where the offerings were put and watched the crowd putting their money into the temple treasury. Many rich people threw in large amounts. 42 But a poor widow came and put in two very small copper coins, worth only a few pence.</a:t>
            </a:r>
          </a:p>
          <a:p>
            <a:pPr marL="0" indent="0" fontAlgn="auto">
              <a:spcAft>
                <a:spcPts val="0"/>
              </a:spcAft>
              <a:buFont typeface="Arial" panose="020B0604020202020204" pitchFamily="34" charset="0"/>
              <a:buNone/>
              <a:defRPr/>
            </a:pPr>
            <a:endParaRPr lang="en-GB" b="1" dirty="0" smtClean="0"/>
          </a:p>
          <a:p>
            <a:pPr marL="0" indent="0" fontAlgn="auto">
              <a:spcAft>
                <a:spcPts val="0"/>
              </a:spcAft>
              <a:buFont typeface="Arial" panose="020B0604020202020204" pitchFamily="34" charset="0"/>
              <a:buNone/>
              <a:defRPr/>
            </a:pPr>
            <a:r>
              <a:rPr lang="en-GB" b="1" dirty="0" smtClean="0"/>
              <a:t>43 Calling his disciples to him, Jesus said, ‘Truly I tell you, this poor widow has put more into the treasury than all the others. 44 They all gave out of their wealth; but she, out of her poverty, put in everything – all she had to live on.’</a:t>
            </a:r>
          </a:p>
          <a:p>
            <a:pPr marL="0" indent="0" fontAlgn="auto">
              <a:spcAft>
                <a:spcPts val="0"/>
              </a:spcAft>
              <a:buFont typeface="Arial" panose="020B0604020202020204" pitchFamily="34" charset="0"/>
              <a:buNone/>
              <a:defRPr/>
            </a:pPr>
            <a:endParaRPr lang="en-GB" b="1" dirty="0" smtClean="0"/>
          </a:p>
          <a:p>
            <a:pPr marL="0" indent="0" fontAlgn="auto">
              <a:spcAft>
                <a:spcPts val="0"/>
              </a:spcAft>
              <a:buFont typeface="Arial" panose="020B0604020202020204" pitchFamily="34" charset="0"/>
              <a:buNone/>
              <a:defRPr/>
            </a:pPr>
            <a:r>
              <a:rPr lang="en-GB" b="1" dirty="0" smtClean="0"/>
              <a:t>(Mark 12:41–44 NIV)</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endParaRPr lang="en-GB" dirty="0"/>
          </a:p>
        </p:txBody>
      </p:sp>
      <p:sp>
        <p:nvSpPr>
          <p:cNvPr id="6149"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400">
                <a:solidFill>
                  <a:srgbClr val="C00000"/>
                </a:solidFill>
                <a:latin typeface="Stencil" panose="040409050D0802020404" pitchFamily="82" charset="0"/>
              </a:rPr>
              <a:t>The Widow’s Offering</a:t>
            </a:r>
          </a:p>
        </p:txBody>
      </p:sp>
      <p:pic>
        <p:nvPicPr>
          <p:cNvPr id="61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229225"/>
            <a:ext cx="1008063"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42888"/>
            <a:ext cx="9396413" cy="710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2413" y="-242888"/>
            <a:ext cx="9396413" cy="7100888"/>
          </a:xfrm>
          <a:prstGeom prst="rect">
            <a:avLst/>
          </a:prstGeom>
          <a:solidFill>
            <a:srgbClr val="FFFF99">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2"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4400">
                <a:solidFill>
                  <a:srgbClr val="C00000"/>
                </a:solidFill>
                <a:latin typeface="Stencil" panose="040409050D0802020404" pitchFamily="82" charset="0"/>
              </a:rPr>
              <a:t>The Widow’s Offering</a:t>
            </a:r>
          </a:p>
        </p:txBody>
      </p:sp>
      <p:pic>
        <p:nvPicPr>
          <p:cNvPr id="71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5229225"/>
            <a:ext cx="1008063"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b="1"/>
              <a:t>‘All the others gave what they’ll never miss; she gave extravagantly what she couldn’t afford – she gave her all.’ </a:t>
            </a:r>
          </a:p>
          <a:p>
            <a:pPr>
              <a:buFont typeface="Arial" panose="020B0604020202020204" pitchFamily="34" charset="0"/>
              <a:buNone/>
            </a:pPr>
            <a:endParaRPr lang="en-GB" altLang="en-US" b="1"/>
          </a:p>
          <a:p>
            <a:pPr>
              <a:buFont typeface="Arial" panose="020B0604020202020204" pitchFamily="34" charset="0"/>
              <a:buNone/>
            </a:pPr>
            <a:r>
              <a:rPr lang="en-GB" altLang="en-US" b="1"/>
              <a:t>(Mark 12:44 The Message)</a:t>
            </a:r>
          </a:p>
          <a:p>
            <a:pPr>
              <a:buFont typeface="Arial" panose="020B0604020202020204" pitchFamily="34" charset="0"/>
              <a:buNone/>
            </a:pPr>
            <a:endParaRPr lang="en-GB" altLang="en-US"/>
          </a:p>
          <a:p>
            <a:pPr>
              <a:buFont typeface="Arial" panose="020B0604020202020204" pitchFamily="34" charset="0"/>
              <a:buNone/>
            </a:pPr>
            <a:endParaRPr lang="en-GB"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87350"/>
            <a:ext cx="10521951" cy="74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95288" y="260350"/>
            <a:ext cx="8229600" cy="6264275"/>
          </a:xfrm>
          <a:prstGeom prst="rect">
            <a:avLst/>
          </a:prstGeom>
          <a:solidFill>
            <a:srgbClr val="FFFF99">
              <a:alpha val="76000"/>
            </a:srgbClr>
          </a:solidFill>
          <a:ln>
            <a:solidFill>
              <a:srgbClr val="C00000"/>
            </a:solid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GB" b="1" dirty="0" smtClean="0"/>
              <a:t>13 million people in the UK live below the poverty line. </a:t>
            </a:r>
          </a:p>
          <a:p>
            <a:pPr marL="0" indent="0" fontAlgn="auto">
              <a:spcAft>
                <a:spcPts val="0"/>
              </a:spcAft>
              <a:buFont typeface="Arial" panose="020B0604020202020204" pitchFamily="34" charset="0"/>
              <a:buNone/>
              <a:defRPr/>
            </a:pPr>
            <a:endParaRPr lang="en-GB" b="1" dirty="0" smtClean="0"/>
          </a:p>
          <a:p>
            <a:pPr marL="0" indent="0" fontAlgn="auto">
              <a:spcAft>
                <a:spcPts val="0"/>
              </a:spcAft>
              <a:buFont typeface="Arial" panose="020B0604020202020204" pitchFamily="34" charset="0"/>
              <a:buNone/>
              <a:defRPr/>
            </a:pPr>
            <a:r>
              <a:rPr lang="en-GB" b="1" dirty="0" smtClean="0"/>
              <a:t>Every day people in the UK go hungry for a number of different reasons. It could be just an unexpected bill, loss of a job, illness, a delay in receiving benefits, debt or a family breakdown.</a:t>
            </a:r>
          </a:p>
          <a:p>
            <a:pPr marL="0" indent="0" fontAlgn="auto">
              <a:spcAft>
                <a:spcPts val="0"/>
              </a:spcAft>
              <a:buFont typeface="Arial" panose="020B0604020202020204" pitchFamily="34" charset="0"/>
              <a:buNone/>
              <a:defRPr/>
            </a:pPr>
            <a:endParaRPr lang="en-GB" b="1" dirty="0" smtClean="0"/>
          </a:p>
          <a:p>
            <a:pPr marL="0" indent="0" fontAlgn="auto">
              <a:spcAft>
                <a:spcPts val="0"/>
              </a:spcAft>
              <a:buFont typeface="Arial" panose="020B0604020202020204" pitchFamily="34" charset="0"/>
              <a:buNone/>
              <a:defRPr/>
            </a:pPr>
            <a:r>
              <a:rPr lang="en-GB" b="1" dirty="0" smtClean="0"/>
              <a:t>In 2013–14, food banks fed 913,138 people nationwide*</a:t>
            </a:r>
          </a:p>
          <a:p>
            <a:pPr marL="0" indent="0" fontAlgn="auto">
              <a:spcAft>
                <a:spcPts val="0"/>
              </a:spcAft>
              <a:buFont typeface="Arial" panose="020B0604020202020204" pitchFamily="34" charset="0"/>
              <a:buNone/>
              <a:defRPr/>
            </a:pPr>
            <a:r>
              <a:rPr lang="en-GB" b="1" dirty="0" smtClean="0"/>
              <a:t> </a:t>
            </a:r>
          </a:p>
          <a:p>
            <a:pPr marL="0" indent="0" fontAlgn="auto">
              <a:spcAft>
                <a:spcPts val="0"/>
              </a:spcAft>
              <a:buFont typeface="Arial" panose="020B0604020202020204" pitchFamily="34" charset="0"/>
              <a:buNone/>
              <a:defRPr/>
            </a:pPr>
            <a:r>
              <a:rPr lang="en-GB" sz="1800" b="1" dirty="0" smtClean="0"/>
              <a:t>*Source: The </a:t>
            </a:r>
            <a:r>
              <a:rPr lang="en-GB" sz="1800" b="1" dirty="0" err="1" smtClean="0"/>
              <a:t>Trussell</a:t>
            </a:r>
            <a:r>
              <a:rPr lang="en-GB" sz="1800" b="1" dirty="0" smtClean="0"/>
              <a:t> Trust</a:t>
            </a: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673725"/>
            <a:ext cx="10080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42888"/>
            <a:ext cx="9396413" cy="710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9" name="Content Placeholder 2"/>
          <p:cNvSpPr txBox="1">
            <a:spLocks/>
          </p:cNvSpPr>
          <p:nvPr/>
        </p:nvSpPr>
        <p:spPr bwMode="auto">
          <a:xfrm>
            <a:off x="395288" y="260350"/>
            <a:ext cx="8229600" cy="6264275"/>
          </a:xfrm>
          <a:prstGeom prst="rect">
            <a:avLst/>
          </a:prstGeom>
          <a:solidFill>
            <a:srgbClr val="FFFF99">
              <a:alpha val="76077"/>
            </a:srgbClr>
          </a:solidFill>
          <a:ln w="9525">
            <a:solidFill>
              <a:srgbClr val="C0000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endParaRPr lang="en-GB" altLang="en-US"/>
          </a:p>
          <a:p>
            <a:pPr>
              <a:buFont typeface="Arial" panose="020B0604020202020204" pitchFamily="34" charset="0"/>
              <a:buNone/>
            </a:pPr>
            <a:r>
              <a:rPr lang="en-GB" altLang="en-US" b="1"/>
              <a:t>The Salvation Army has around 700 churches (we call them ‘corps’) in the UK. </a:t>
            </a:r>
          </a:p>
          <a:p>
            <a:pPr>
              <a:buFont typeface="Arial" panose="020B0604020202020204" pitchFamily="34" charset="0"/>
              <a:buNone/>
            </a:pPr>
            <a:endParaRPr lang="en-GB" altLang="en-US" b="1"/>
          </a:p>
          <a:p>
            <a:pPr>
              <a:buFont typeface="Arial" panose="020B0604020202020204" pitchFamily="34" charset="0"/>
              <a:buNone/>
            </a:pPr>
            <a:r>
              <a:rPr lang="en-GB" altLang="en-US" b="1"/>
              <a:t>Many corps of The Salvation Army have always assisted those in need of food. It might have been in the form of a lunch club or a soup kitchen. Today one of the most common ways The Salvation Army helps those in need of food is by food parcels.</a:t>
            </a:r>
          </a:p>
          <a:p>
            <a:pPr>
              <a:buFont typeface="Arial" panose="020B0604020202020204" pitchFamily="34" charset="0"/>
              <a:buNone/>
            </a:pPr>
            <a:endParaRPr lang="en-GB" altLang="en-US" b="1"/>
          </a:p>
          <a:p>
            <a:pPr>
              <a:buFont typeface="Arial" panose="020B0604020202020204" pitchFamily="34" charset="0"/>
              <a:buNone/>
            </a:pPr>
            <a:endParaRPr lang="en-GB" altLang="en-US" b="1"/>
          </a:p>
        </p:txBody>
      </p:sp>
      <p:pic>
        <p:nvPicPr>
          <p:cNvPr id="92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445125"/>
            <a:ext cx="1008062" cy="121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87350"/>
            <a:ext cx="10521951" cy="748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395288" y="692150"/>
            <a:ext cx="8229600" cy="3889375"/>
          </a:xfrm>
          <a:prstGeom prst="rect">
            <a:avLst/>
          </a:prstGeom>
          <a:solidFill>
            <a:srgbClr val="FFFF99">
              <a:alpha val="76000"/>
            </a:srgbClr>
          </a:solidFill>
          <a:ln>
            <a:solidFill>
              <a:srgbClr val="C00000"/>
            </a:solidFill>
          </a:ln>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endParaRPr lang="en-GB" b="1" dirty="0"/>
          </a:p>
          <a:p>
            <a:pPr marL="0" indent="0" fontAlgn="auto">
              <a:spcAft>
                <a:spcPts val="0"/>
              </a:spcAft>
              <a:buFont typeface="Arial" panose="020B0604020202020204" pitchFamily="34" charset="0"/>
              <a:buNone/>
              <a:defRPr/>
            </a:pPr>
            <a:r>
              <a:rPr lang="en-GB" b="1" dirty="0"/>
              <a:t>Each corps will make a response to calls for emergency food depending on what the needs are in the local area. Corps are encouraged to partner with food banks, but some run their own food banks or make a response that is less formal and meets the needs of individuals and families as needs arise</a:t>
            </a:r>
            <a:r>
              <a:rPr lang="en-GB" dirty="0"/>
              <a:t>.</a:t>
            </a:r>
          </a:p>
          <a:p>
            <a:pPr marL="0" indent="0" fontAlgn="auto">
              <a:spcAft>
                <a:spcPts val="0"/>
              </a:spcAft>
              <a:buFont typeface="Arial" panose="020B0604020202020204" pitchFamily="34" charset="0"/>
              <a:buNone/>
              <a:defRPr/>
            </a:pPr>
            <a:endParaRPr lang="en-GB" dirty="0"/>
          </a:p>
        </p:txBody>
      </p:sp>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5673725"/>
            <a:ext cx="10080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693</Words>
  <Application>Microsoft Office PowerPoint</Application>
  <PresentationFormat>On-screen Show (4:3)</PresentationFormat>
  <Paragraphs>70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Arial</vt:lpstr>
      <vt:lpstr>Segoe UI Semibold</vt:lpstr>
      <vt:lpstr>Aharoni</vt:lpstr>
      <vt:lpstr>Stencil</vt:lpstr>
      <vt:lpstr>Trebuchet MS</vt:lpstr>
      <vt:lpstr>Office Theme</vt:lpstr>
      <vt:lpstr>Harvest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Harvest 2014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Harvest 2014</dc:title>
  <dc:creator>The Salvation Army</dc:creator>
  <cp:lastModifiedBy>Rebecca A.</cp:lastModifiedBy>
  <cp:revision>10</cp:revision>
  <dcterms:created xsi:type="dcterms:W3CDTF">2014-08-29T10:50:03Z</dcterms:created>
  <dcterms:modified xsi:type="dcterms:W3CDTF">2019-12-06T10:25:30Z</dcterms:modified>
</cp:coreProperties>
</file>